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64" r:id="rId2"/>
    <p:sldId id="422" r:id="rId3"/>
    <p:sldId id="423" r:id="rId4"/>
    <p:sldId id="424" r:id="rId5"/>
    <p:sldId id="266" r:id="rId6"/>
    <p:sldId id="425" r:id="rId7"/>
    <p:sldId id="426" r:id="rId8"/>
    <p:sldId id="427" r:id="rId9"/>
    <p:sldId id="265" r:id="rId10"/>
    <p:sldId id="428" r:id="rId11"/>
    <p:sldId id="429" r:id="rId12"/>
    <p:sldId id="329" r:id="rId13"/>
    <p:sldId id="287" r:id="rId14"/>
    <p:sldId id="348" r:id="rId15"/>
    <p:sldId id="263" r:id="rId16"/>
    <p:sldId id="421" r:id="rId17"/>
    <p:sldId id="430" r:id="rId18"/>
    <p:sldId id="431" r:id="rId19"/>
    <p:sldId id="432" r:id="rId20"/>
    <p:sldId id="436" r:id="rId21"/>
    <p:sldId id="433" r:id="rId22"/>
    <p:sldId id="434" r:id="rId23"/>
    <p:sldId id="435" r:id="rId24"/>
    <p:sldId id="439" r:id="rId25"/>
    <p:sldId id="438" r:id="rId26"/>
    <p:sldId id="437" r:id="rId27"/>
    <p:sldId id="440" r:id="rId28"/>
    <p:sldId id="441" r:id="rId29"/>
    <p:sldId id="442" r:id="rId30"/>
    <p:sldId id="443" r:id="rId31"/>
    <p:sldId id="271" r:id="rId32"/>
    <p:sldId id="445" r:id="rId33"/>
    <p:sldId id="315" r:id="rId34"/>
    <p:sldId id="316" r:id="rId35"/>
    <p:sldId id="269" r:id="rId36"/>
    <p:sldId id="270" r:id="rId37"/>
    <p:sldId id="267" r:id="rId38"/>
    <p:sldId id="268" r:id="rId39"/>
    <p:sldId id="277" r:id="rId40"/>
    <p:sldId id="273" r:id="rId41"/>
    <p:sldId id="446" r:id="rId42"/>
    <p:sldId id="447" r:id="rId43"/>
    <p:sldId id="282" r:id="rId44"/>
    <p:sldId id="260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CEF"/>
          </a:solidFill>
        </a:fill>
      </a:tcStyle>
    </a:wholeTbl>
    <a:band2H>
      <a:tcTxStyle/>
      <a:tcStyle>
        <a:tcBdr/>
        <a:fill>
          <a:solidFill>
            <a:srgbClr val="EFF5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11206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7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619250" y="1125537"/>
            <a:ext cx="28575" cy="5732463"/>
          </a:xfrm>
          <a:prstGeom prst="rect">
            <a:avLst/>
          </a:prstGeom>
          <a:solidFill>
            <a:srgbClr val="0039A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1981200" y="1987550"/>
            <a:ext cx="36513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1763712" y="2708275"/>
            <a:ext cx="7380288" cy="7302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-1" y="0"/>
            <a:ext cx="9144002" cy="112553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1" y="1125537"/>
            <a:ext cx="9144002" cy="174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1619250" y="549275"/>
            <a:ext cx="28575" cy="576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MK Logo (2).png" descr="MK Log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61937"/>
            <a:ext cx="1155700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"/>
          <p:cNvGrpSpPr/>
          <p:nvPr/>
        </p:nvGrpSpPr>
        <p:grpSpPr>
          <a:xfrm>
            <a:off x="1774824" y="104774"/>
            <a:ext cx="7167338" cy="843545"/>
            <a:chOff x="0" y="0"/>
            <a:chExt cx="7167336" cy="843543"/>
          </a:xfrm>
        </p:grpSpPr>
        <p:sp>
          <p:nvSpPr>
            <p:cNvPr id="28" name="COMPUTER ORGANIZATION AND DESIGN"/>
            <p:cNvSpPr txBox="1"/>
            <p:nvPr/>
          </p:nvSpPr>
          <p:spPr>
            <a:xfrm>
              <a:off x="0" y="0"/>
              <a:ext cx="7167337" cy="46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r>
                <a:t>COMPUTER ORGANIZATION AND DESIGN</a:t>
              </a:r>
            </a:p>
          </p:txBody>
        </p:sp>
        <p:sp>
          <p:nvSpPr>
            <p:cNvPr id="29" name="The Hardware/Software Interface"/>
            <p:cNvSpPr txBox="1"/>
            <p:nvPr/>
          </p:nvSpPr>
          <p:spPr>
            <a:xfrm>
              <a:off x="1069974" y="468312"/>
              <a:ext cx="3845308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The Hardware/Software Interface</a:t>
              </a: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8004175" y="93662"/>
            <a:ext cx="935038" cy="948691"/>
            <a:chOff x="0" y="0"/>
            <a:chExt cx="935037" cy="948690"/>
          </a:xfrm>
        </p:grpSpPr>
        <p:sp>
          <p:nvSpPr>
            <p:cNvPr id="31" name="Star"/>
            <p:cNvSpPr/>
            <p:nvPr/>
          </p:nvSpPr>
          <p:spPr>
            <a:xfrm>
              <a:off x="0" y="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5th"/>
            <p:cNvSpPr txBox="1"/>
            <p:nvPr/>
          </p:nvSpPr>
          <p:spPr>
            <a:xfrm>
              <a:off x="155574" y="146050"/>
              <a:ext cx="64135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5</a:t>
              </a:r>
              <a:r>
                <a:rPr baseline="30000"/>
                <a:t>th</a:t>
              </a:r>
            </a:p>
          </p:txBody>
        </p:sp>
        <p:sp>
          <p:nvSpPr>
            <p:cNvPr id="33" name="Edition"/>
            <p:cNvSpPr txBox="1"/>
            <p:nvPr/>
          </p:nvSpPr>
          <p:spPr>
            <a:xfrm>
              <a:off x="107949" y="400050"/>
              <a:ext cx="73183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Edition</a:t>
              </a:r>
            </a:p>
          </p:txBody>
        </p:sp>
      </p:grp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"/>
          <p:cNvSpPr/>
          <p:nvPr/>
        </p:nvSpPr>
        <p:spPr>
          <a:xfrm>
            <a:off x="344486" y="838200"/>
            <a:ext cx="8456616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9" name="Shape 4"/>
          <p:cNvSpPr txBox="1"/>
          <p:nvPr/>
        </p:nvSpPr>
        <p:spPr>
          <a:xfrm>
            <a:off x="6707186" y="6464300"/>
            <a:ext cx="971105" cy="19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800"/>
            </a:lvl1pPr>
          </a:lstStyle>
          <a:p>
            <a:r>
              <a:t>Kookmin University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20111" y="6310312"/>
            <a:ext cx="355874" cy="348122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E38027E-27E3-194D-B518-520805F1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08D9C-F81F-F64C-BF5D-82FC4EB1CA25}" type="datetime1">
              <a:rPr lang="en-US"/>
              <a:pPr>
                <a:defRPr/>
              </a:pPr>
              <a:t>10/7/19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6AECBC9-6B0C-E94B-A4F9-124DB0B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14003-BAFE-8840-B01B-8264FCC4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8D0543-E331-064B-90E6-770AEB1D83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41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344488" y="838200"/>
            <a:ext cx="8456612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 algn="ctr">
              <a:defRPr sz="2400"/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382000" cy="4114800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buClrTx/>
              <a:buSzPct val="100000"/>
              <a:buChar char="•"/>
              <a:defRPr b="1"/>
            </a:lvl1pPr>
            <a:lvl2pPr>
              <a:buClrTx/>
              <a:buSzPct val="100000"/>
              <a:buChar char="–"/>
              <a:defRPr b="1"/>
            </a:lvl2pPr>
            <a:lvl3pPr>
              <a:buClrTx/>
              <a:buSzPct val="100000"/>
              <a:buChar char="•"/>
              <a:defRPr b="1"/>
            </a:lvl3pPr>
            <a:lvl4pPr>
              <a:buClrTx/>
              <a:buSzPct val="100000"/>
              <a:buChar char="–"/>
              <a:defRPr b="1"/>
            </a:lvl4pPr>
            <a:lvl5pPr marL="2194560" indent="-365760">
              <a:buClrTx/>
              <a:buSzPct val="100000"/>
              <a:buChar char="•"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716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68312" y="260350"/>
            <a:ext cx="36514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250825" y="981075"/>
            <a:ext cx="8569325" cy="714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" name="MK Logo.jpg" descr="MK 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6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37" name="More Conditional Operation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Set-if-Less-Than (</a:t>
            </a:r>
            <a:r>
              <a:rPr lang="en-US" dirty="0" err="1"/>
              <a:t>slt</a:t>
            </a:r>
            <a:r>
              <a:rPr lang="en-US" dirty="0"/>
              <a:t>) instruction</a:t>
            </a:r>
            <a:endParaRPr dirty="0"/>
          </a:p>
        </p:txBody>
      </p:sp>
      <p:sp>
        <p:nvSpPr>
          <p:cNvPr id="138" name="Set result to 1 if a condition is true…"/>
          <p:cNvSpPr txBox="1">
            <a:spLocks noGrp="1"/>
          </p:cNvSpPr>
          <p:nvPr>
            <p:ph type="body" idx="4294967295"/>
          </p:nvPr>
        </p:nvSpPr>
        <p:spPr>
          <a:xfrm>
            <a:off x="522514" y="1125537"/>
            <a:ext cx="8432574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Set result to 1 if a condition is true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Otherwise, set to 0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 err="1"/>
              <a:t>slt</a:t>
            </a:r>
            <a:r>
              <a:rPr dirty="0"/>
              <a:t> </a:t>
            </a:r>
            <a:r>
              <a:rPr dirty="0" err="1"/>
              <a:t>rd</a:t>
            </a:r>
            <a:r>
              <a:rPr dirty="0"/>
              <a:t>, </a:t>
            </a:r>
            <a:r>
              <a:rPr dirty="0" err="1"/>
              <a:t>rs</a:t>
            </a:r>
            <a:r>
              <a:rPr dirty="0"/>
              <a:t>, rt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if (</a:t>
            </a:r>
            <a:r>
              <a:rPr lang="en-US" dirty="0"/>
              <a:t>R[$</a:t>
            </a:r>
            <a:r>
              <a:rPr dirty="0" err="1"/>
              <a:t>rs</a:t>
            </a:r>
            <a:r>
              <a:rPr lang="en-US" dirty="0"/>
              <a:t>]</a:t>
            </a:r>
            <a:r>
              <a:rPr dirty="0"/>
              <a:t> &lt; </a:t>
            </a:r>
            <a:r>
              <a:rPr lang="en-US" dirty="0"/>
              <a:t>R[$</a:t>
            </a:r>
            <a:r>
              <a:rPr dirty="0"/>
              <a:t>rt</a:t>
            </a:r>
            <a:r>
              <a:rPr lang="en-US" dirty="0"/>
              <a:t>]</a:t>
            </a:r>
            <a:r>
              <a:rPr dirty="0"/>
              <a:t>) </a:t>
            </a:r>
            <a:r>
              <a:rPr lang="en-US" dirty="0"/>
              <a:t>R[$</a:t>
            </a:r>
            <a:r>
              <a:rPr dirty="0" err="1"/>
              <a:t>rd</a:t>
            </a:r>
            <a:r>
              <a:rPr lang="en-US" dirty="0"/>
              <a:t>]</a:t>
            </a:r>
            <a:r>
              <a:rPr dirty="0"/>
              <a:t> = 1; else </a:t>
            </a:r>
            <a:r>
              <a:rPr lang="en-US" dirty="0"/>
              <a:t>R[$</a:t>
            </a:r>
            <a:r>
              <a:rPr dirty="0" err="1"/>
              <a:t>rd</a:t>
            </a:r>
            <a:r>
              <a:rPr lang="en-US" dirty="0"/>
              <a:t>]</a:t>
            </a:r>
            <a:r>
              <a:rPr dirty="0"/>
              <a:t> = 0;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 err="1"/>
              <a:t>slti</a:t>
            </a:r>
            <a:r>
              <a:rPr dirty="0"/>
              <a:t> </a:t>
            </a:r>
            <a:r>
              <a:rPr dirty="0" err="1"/>
              <a:t>r</a:t>
            </a:r>
            <a:r>
              <a:rPr lang="en-US" dirty="0" err="1"/>
              <a:t>d</a:t>
            </a:r>
            <a:r>
              <a:rPr dirty="0"/>
              <a:t>, </a:t>
            </a:r>
            <a:r>
              <a:rPr dirty="0" err="1"/>
              <a:t>rs</a:t>
            </a:r>
            <a:r>
              <a:rPr dirty="0"/>
              <a:t>, constant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if (</a:t>
            </a:r>
            <a:r>
              <a:rPr lang="en-US" dirty="0"/>
              <a:t>R[$</a:t>
            </a:r>
            <a:r>
              <a:rPr dirty="0" err="1"/>
              <a:t>rs</a:t>
            </a:r>
            <a:r>
              <a:rPr lang="en-US" dirty="0"/>
              <a:t>]</a:t>
            </a:r>
            <a:r>
              <a:rPr dirty="0"/>
              <a:t> &lt; constant) </a:t>
            </a:r>
            <a:r>
              <a:rPr lang="en-US" dirty="0"/>
              <a:t>R[$</a:t>
            </a:r>
            <a:r>
              <a:rPr dirty="0" err="1"/>
              <a:t>r</a:t>
            </a:r>
            <a:r>
              <a:rPr lang="en-US" dirty="0" err="1"/>
              <a:t>d</a:t>
            </a:r>
            <a:r>
              <a:rPr lang="en-US" dirty="0"/>
              <a:t>]</a:t>
            </a:r>
            <a:r>
              <a:rPr dirty="0"/>
              <a:t> = 1; else </a:t>
            </a:r>
            <a:r>
              <a:rPr lang="en-US" dirty="0"/>
              <a:t>R[$</a:t>
            </a:r>
            <a:r>
              <a:rPr dirty="0" err="1"/>
              <a:t>r</a:t>
            </a:r>
            <a:r>
              <a:rPr lang="en-US" dirty="0" err="1"/>
              <a:t>d</a:t>
            </a:r>
            <a:r>
              <a:rPr lang="en-US" dirty="0"/>
              <a:t>]</a:t>
            </a:r>
            <a:r>
              <a:rPr dirty="0"/>
              <a:t> = 0;</a:t>
            </a:r>
          </a:p>
          <a:p>
            <a:r>
              <a:rPr dirty="0"/>
              <a:t>Use in combination with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beq</a:t>
            </a:r>
            <a:r>
              <a:rPr dirty="0"/>
              <a:t>,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bne</a:t>
            </a:r>
            <a:endParaRPr lang="en-US" dirty="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marL="285750" lvl="1" indent="171450">
              <a:spcBef>
                <a:spcPts val="0"/>
              </a:spcBef>
              <a:buSzTx/>
              <a:buFont typeface="Wingdings"/>
              <a:buNone/>
              <a:defRPr sz="2400"/>
            </a:pPr>
            <a:r>
              <a:rPr lang="en-US" dirty="0" err="1">
                <a:latin typeface="Lucida Console"/>
                <a:ea typeface="Lucida Console"/>
                <a:cs typeface="Lucida Console"/>
                <a:sym typeface="Lucida Console"/>
              </a:rPr>
              <a:t>slt</a:t>
            </a:r>
            <a:r>
              <a:rPr lang="en-US" dirty="0">
                <a:latin typeface="Lucida Console"/>
                <a:ea typeface="Lucida Console"/>
                <a:cs typeface="Lucida Console"/>
                <a:sym typeface="Lucida Console"/>
              </a:rPr>
              <a:t> $s0, $s3, $s4 # if (</a:t>
            </a:r>
            <a:r>
              <a:rPr lang="en-US" dirty="0"/>
              <a:t>R[</a:t>
            </a:r>
            <a:r>
              <a:rPr lang="en-US" dirty="0">
                <a:latin typeface="Lucida Console"/>
                <a:ea typeface="Lucida Console"/>
                <a:cs typeface="Lucida Console"/>
                <a:sym typeface="Lucida Console"/>
              </a:rPr>
              <a:t>$s3] &lt; R[$s4])</a:t>
            </a:r>
            <a:br>
              <a:rPr lang="en-US" dirty="0"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 lang="en-US" dirty="0">
                <a:latin typeface="Lucida Console"/>
                <a:ea typeface="Lucida Console"/>
                <a:cs typeface="Lucida Console"/>
                <a:sym typeface="Lucida Console"/>
              </a:rPr>
              <a:t> </a:t>
            </a:r>
            <a:r>
              <a:rPr lang="en-US" dirty="0" err="1">
                <a:latin typeface="Lucida Console"/>
                <a:ea typeface="Lucida Console"/>
                <a:cs typeface="Lucida Console"/>
                <a:sym typeface="Lucida Console"/>
              </a:rPr>
              <a:t>bne</a:t>
            </a:r>
            <a:r>
              <a:rPr lang="en-US" dirty="0">
                <a:latin typeface="Lucida Console"/>
                <a:ea typeface="Lucida Console"/>
                <a:cs typeface="Lucida Console"/>
                <a:sym typeface="Lucida Console"/>
              </a:rPr>
              <a:t> $s0, $zero, Target # branch to Target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A84BE-8BCA-5F47-B13D-A467998B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5409A3-8145-8649-A403-714712575A8D}"/>
              </a:ext>
            </a:extLst>
          </p:cNvPr>
          <p:cNvSpPr/>
          <p:nvPr/>
        </p:nvSpPr>
        <p:spPr>
          <a:xfrm>
            <a:off x="0" y="2732690"/>
            <a:ext cx="1376855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9766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00B19-D01C-454F-A972-9915554B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15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9B52-2D27-1B4B-88EA-795A93AD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slt</a:t>
            </a:r>
            <a:r>
              <a:rPr lang="en-US" dirty="0"/>
              <a:t>/</a:t>
            </a:r>
            <a:r>
              <a:rPr lang="en-US" dirty="0" err="1"/>
              <a:t>sltu</a:t>
            </a:r>
            <a:r>
              <a:rPr lang="en-US" dirty="0"/>
              <a:t> : R-format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3273D-53E8-BD41-9A8F-CE570DDA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2999"/>
            <a:ext cx="8382000" cy="5457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</a:t>
            </a:r>
            <a:r>
              <a:rPr lang="en-US" b="0" dirty="0" err="1">
                <a:latin typeface="Courier" pitchFamily="2" charset="0"/>
              </a:rPr>
              <a:t>slt</a:t>
            </a:r>
            <a:r>
              <a:rPr lang="en-US" b="0" dirty="0">
                <a:latin typeface="Courier" pitchFamily="2" charset="0"/>
              </a:rPr>
              <a:t>   $16, $19, $20</a:t>
            </a:r>
          </a:p>
          <a:p>
            <a:pPr marL="0" indent="0">
              <a:buNone/>
            </a:pPr>
            <a:endParaRPr lang="en-US" b="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000000  10011  10100  10000  00000  101010</a:t>
            </a:r>
          </a:p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0000  0010  0111  0100 1000  0000 0010 1010 </a:t>
            </a: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= 0x0274802A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5D274D-3160-9E4B-A040-AC26E5EE24C5}"/>
              </a:ext>
            </a:extLst>
          </p:cNvPr>
          <p:cNvCxnSpPr>
            <a:cxnSpLocks/>
          </p:cNvCxnSpPr>
          <p:nvPr/>
        </p:nvCxnSpPr>
        <p:spPr>
          <a:xfrm flipH="1">
            <a:off x="2767013" y="1616354"/>
            <a:ext cx="1271587" cy="788384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D7679A-79E3-C541-BB0A-ACAE53380118}"/>
              </a:ext>
            </a:extLst>
          </p:cNvPr>
          <p:cNvCxnSpPr>
            <a:cxnSpLocks/>
          </p:cNvCxnSpPr>
          <p:nvPr/>
        </p:nvCxnSpPr>
        <p:spPr>
          <a:xfrm>
            <a:off x="2993806" y="1650955"/>
            <a:ext cx="1837997" cy="78838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35DAB-ACB1-5E40-90CD-2E2B5161DAE7}"/>
              </a:ext>
            </a:extLst>
          </p:cNvPr>
          <p:cNvCxnSpPr>
            <a:cxnSpLocks/>
          </p:cNvCxnSpPr>
          <p:nvPr/>
        </p:nvCxnSpPr>
        <p:spPr>
          <a:xfrm flipH="1">
            <a:off x="3768616" y="1650955"/>
            <a:ext cx="1486556" cy="753783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73004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52" name="MIPS opcode map"/>
          <p:cNvSpPr txBox="1">
            <a:spLocks noGrp="1"/>
          </p:cNvSpPr>
          <p:nvPr>
            <p:ph type="title" idx="4294967295"/>
          </p:nvPr>
        </p:nvSpPr>
        <p:spPr>
          <a:xfrm>
            <a:off x="0" y="115887"/>
            <a:ext cx="7620000" cy="609601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MIPS opcode map</a:t>
            </a:r>
          </a:p>
        </p:txBody>
      </p:sp>
      <p:sp>
        <p:nvSpPr>
          <p:cNvPr id="353" name="Appendix A-50"/>
          <p:cNvSpPr txBox="1">
            <a:spLocks noGrp="1"/>
          </p:cNvSpPr>
          <p:nvPr>
            <p:ph type="body" idx="4294967295"/>
          </p:nvPr>
        </p:nvSpPr>
        <p:spPr>
          <a:xfrm>
            <a:off x="429386" y="1343786"/>
            <a:ext cx="7980428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spcBef>
                <a:spcPts val="400"/>
              </a:spcBef>
              <a:buClrTx/>
              <a:buSzPct val="100000"/>
              <a:buChar char="•"/>
              <a:defRPr sz="1800" b="1"/>
            </a:lvl1pPr>
          </a:lstStyle>
          <a:p>
            <a:r>
              <a:t>Appendix A-50</a:t>
            </a:r>
          </a:p>
        </p:txBody>
      </p:sp>
      <p:pic>
        <p:nvPicPr>
          <p:cNvPr id="354" name="App-b-10-02-P374493" descr="App-b-10-02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12" y="0"/>
            <a:ext cx="6084888" cy="69167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CAD147-C2EB-2048-A414-9E71F95C7871}"/>
              </a:ext>
            </a:extLst>
          </p:cNvPr>
          <p:cNvSpPr/>
          <p:nvPr/>
        </p:nvSpPr>
        <p:spPr>
          <a:xfrm>
            <a:off x="6737132" y="4654544"/>
            <a:ext cx="536028" cy="21174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BB3B6-1ECE-A44B-BDDB-037BCA267C42}"/>
              </a:ext>
            </a:extLst>
          </p:cNvPr>
          <p:cNvSpPr/>
          <p:nvPr/>
        </p:nvSpPr>
        <p:spPr>
          <a:xfrm>
            <a:off x="3158359" y="1549477"/>
            <a:ext cx="783020" cy="23728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92618"/>
      </p:ext>
    </p:extLst>
  </p:cSld>
  <p:clrMapOvr>
    <a:masterClrMapping/>
  </p:clrMapOvr>
  <p:transition spd="med" advClick="0"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9E1D-93FE-2F45-B21B-7A30A4B8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slti</a:t>
            </a:r>
            <a:r>
              <a:rPr lang="en-US" dirty="0"/>
              <a:t>/</a:t>
            </a:r>
            <a:r>
              <a:rPr lang="en-US" dirty="0" err="1"/>
              <a:t>sltiu</a:t>
            </a:r>
            <a:r>
              <a:rPr lang="en-US" dirty="0"/>
              <a:t> : I-format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F6338-CAD4-F84A-B66E-CAE98466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183524"/>
            <a:ext cx="83820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b="0" dirty="0" err="1">
                <a:latin typeface="Courier" pitchFamily="2" charset="0"/>
                <a:cs typeface="Times New Roman" panose="02020603050405020304" pitchFamily="18" charset="0"/>
              </a:rPr>
              <a:t>slti</a:t>
            </a:r>
            <a:r>
              <a:rPr lang="en-US" b="0" dirty="0">
                <a:latin typeface="Courier" pitchFamily="2" charset="0"/>
                <a:cs typeface="Times New Roman" panose="02020603050405020304" pitchFamily="18" charset="0"/>
              </a:rPr>
              <a:t> $16, $19, 0</a:t>
            </a:r>
          </a:p>
          <a:p>
            <a:pPr marL="0" indent="0">
              <a:buNone/>
            </a:pPr>
            <a:endParaRPr lang="en-US" b="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001010   10011   10000   0000000000000000</a:t>
            </a:r>
          </a:p>
          <a:p>
            <a:pPr marL="0" indent="0">
              <a:buNone/>
            </a:pP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0010 1010 0111 0000  0000 0000 0000 0000 </a:t>
            </a: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0x2A700000</a:t>
            </a:r>
          </a:p>
          <a:p>
            <a:pPr marL="0" indent="0"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BD565-8FB4-1E42-AF2C-B37B80ACE4AF}"/>
              </a:ext>
            </a:extLst>
          </p:cNvPr>
          <p:cNvCxnSpPr>
            <a:cxnSpLocks/>
          </p:cNvCxnSpPr>
          <p:nvPr/>
        </p:nvCxnSpPr>
        <p:spPr>
          <a:xfrm flipH="1">
            <a:off x="2771774" y="2722179"/>
            <a:ext cx="1106543" cy="706821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CE2CF7-B6C2-6643-B854-F7E9DEBE2141}"/>
              </a:ext>
            </a:extLst>
          </p:cNvPr>
          <p:cNvCxnSpPr>
            <a:cxnSpLocks/>
          </p:cNvCxnSpPr>
          <p:nvPr/>
        </p:nvCxnSpPr>
        <p:spPr>
          <a:xfrm>
            <a:off x="2489566" y="2722179"/>
            <a:ext cx="1549034" cy="72624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262F0-3E23-F04F-B490-81993F77CAC9}"/>
              </a:ext>
            </a:extLst>
          </p:cNvPr>
          <p:cNvCxnSpPr>
            <a:cxnSpLocks/>
          </p:cNvCxnSpPr>
          <p:nvPr/>
        </p:nvCxnSpPr>
        <p:spPr>
          <a:xfrm>
            <a:off x="4719145" y="2722179"/>
            <a:ext cx="1275670" cy="70156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" name="Group">
            <a:extLst>
              <a:ext uri="{FF2B5EF4-FFF2-40B4-BE49-F238E27FC236}">
                <a16:creationId xmlns:a16="http://schemas.microsoft.com/office/drawing/2014/main" id="{8ECF2C03-2115-ED4F-9991-CC4DA23C8A7D}"/>
              </a:ext>
            </a:extLst>
          </p:cNvPr>
          <p:cNvGrpSpPr/>
          <p:nvPr/>
        </p:nvGrpSpPr>
        <p:grpSpPr>
          <a:xfrm>
            <a:off x="935037" y="1156138"/>
            <a:ext cx="6913563" cy="749956"/>
            <a:chOff x="0" y="0"/>
            <a:chExt cx="6913562" cy="749954"/>
          </a:xfrm>
        </p:grpSpPr>
        <p:sp>
          <p:nvSpPr>
            <p:cNvPr id="9" name="op">
              <a:extLst>
                <a:ext uri="{FF2B5EF4-FFF2-40B4-BE49-F238E27FC236}">
                  <a16:creationId xmlns:a16="http://schemas.microsoft.com/office/drawing/2014/main" id="{ECBEA8C8-7AF5-DD40-A776-10FDFDBD15E4}"/>
                </a:ext>
              </a:extLst>
            </p:cNvPr>
            <p:cNvSpPr txBox="1"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rPr dirty="0"/>
                <a:t>op</a:t>
              </a:r>
            </a:p>
          </p:txBody>
        </p:sp>
        <p:sp>
          <p:nvSpPr>
            <p:cNvPr id="11" name="rs">
              <a:extLst>
                <a:ext uri="{FF2B5EF4-FFF2-40B4-BE49-F238E27FC236}">
                  <a16:creationId xmlns:a16="http://schemas.microsoft.com/office/drawing/2014/main" id="{B110C689-451B-604B-8CC3-7B49A3F7DBDA}"/>
                </a:ext>
              </a:extLst>
            </p:cNvPr>
            <p:cNvSpPr txBox="1"/>
            <p:nvPr/>
          </p:nvSpPr>
          <p:spPr>
            <a:xfrm>
              <a:off x="1296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rs</a:t>
              </a:r>
            </a:p>
          </p:txBody>
        </p:sp>
        <p:sp>
          <p:nvSpPr>
            <p:cNvPr id="12" name="rt">
              <a:extLst>
                <a:ext uri="{FF2B5EF4-FFF2-40B4-BE49-F238E27FC236}">
                  <a16:creationId xmlns:a16="http://schemas.microsoft.com/office/drawing/2014/main" id="{C8454246-692A-9B4D-BA2F-8C7CE5FA179F}"/>
                </a:ext>
              </a:extLst>
            </p:cNvPr>
            <p:cNvSpPr txBox="1"/>
            <p:nvPr/>
          </p:nvSpPr>
          <p:spPr>
            <a:xfrm>
              <a:off x="23764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rt</a:t>
              </a:r>
            </a:p>
          </p:txBody>
        </p:sp>
        <p:sp>
          <p:nvSpPr>
            <p:cNvPr id="13" name="constant or address">
              <a:extLst>
                <a:ext uri="{FF2B5EF4-FFF2-40B4-BE49-F238E27FC236}">
                  <a16:creationId xmlns:a16="http://schemas.microsoft.com/office/drawing/2014/main" id="{BC0C8E30-B63E-E740-878A-F95B80F6011E}"/>
                </a:ext>
              </a:extLst>
            </p:cNvPr>
            <p:cNvSpPr txBox="1"/>
            <p:nvPr/>
          </p:nvSpPr>
          <p:spPr>
            <a:xfrm>
              <a:off x="3455987" y="0"/>
              <a:ext cx="3457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constant or address</a:t>
              </a:r>
            </a:p>
          </p:txBody>
        </p:sp>
        <p:sp>
          <p:nvSpPr>
            <p:cNvPr id="14" name="6 bits">
              <a:extLst>
                <a:ext uri="{FF2B5EF4-FFF2-40B4-BE49-F238E27FC236}">
                  <a16:creationId xmlns:a16="http://schemas.microsoft.com/office/drawing/2014/main" id="{8DB6835A-1DB0-4944-8E87-DC2E8910028E}"/>
                </a:ext>
              </a:extLst>
            </p:cNvPr>
            <p:cNvSpPr txBox="1"/>
            <p:nvPr/>
          </p:nvSpPr>
          <p:spPr>
            <a:xfrm>
              <a:off x="330567" y="436562"/>
              <a:ext cx="5898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6 bits</a:t>
              </a:r>
            </a:p>
          </p:txBody>
        </p:sp>
        <p:sp>
          <p:nvSpPr>
            <p:cNvPr id="15" name="5 bits">
              <a:extLst>
                <a:ext uri="{FF2B5EF4-FFF2-40B4-BE49-F238E27FC236}">
                  <a16:creationId xmlns:a16="http://schemas.microsoft.com/office/drawing/2014/main" id="{83487BE4-2077-FC49-B563-BCAFA28FF15E}"/>
                </a:ext>
              </a:extLst>
            </p:cNvPr>
            <p:cNvSpPr txBox="1"/>
            <p:nvPr/>
          </p:nvSpPr>
          <p:spPr>
            <a:xfrm>
              <a:off x="1554529" y="436562"/>
              <a:ext cx="58981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5 bits</a:t>
              </a:r>
            </a:p>
          </p:txBody>
        </p:sp>
        <p:sp>
          <p:nvSpPr>
            <p:cNvPr id="16" name="5 bits">
              <a:extLst>
                <a:ext uri="{FF2B5EF4-FFF2-40B4-BE49-F238E27FC236}">
                  <a16:creationId xmlns:a16="http://schemas.microsoft.com/office/drawing/2014/main" id="{C7C1273C-867B-E04C-A42B-91AD07F4764B}"/>
                </a:ext>
              </a:extLst>
            </p:cNvPr>
            <p:cNvSpPr txBox="1"/>
            <p:nvPr/>
          </p:nvSpPr>
          <p:spPr>
            <a:xfrm>
              <a:off x="2635617" y="436562"/>
              <a:ext cx="5898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5 bits</a:t>
              </a:r>
            </a:p>
          </p:txBody>
        </p:sp>
        <p:sp>
          <p:nvSpPr>
            <p:cNvPr id="17" name="16 bits">
              <a:extLst>
                <a:ext uri="{FF2B5EF4-FFF2-40B4-BE49-F238E27FC236}">
                  <a16:creationId xmlns:a16="http://schemas.microsoft.com/office/drawing/2014/main" id="{E488BC3E-2987-FC40-8054-D9A098C63B72}"/>
                </a:ext>
              </a:extLst>
            </p:cNvPr>
            <p:cNvSpPr txBox="1"/>
            <p:nvPr/>
          </p:nvSpPr>
          <p:spPr>
            <a:xfrm>
              <a:off x="4883368" y="436562"/>
              <a:ext cx="7028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16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7325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3" name="Compiling Loop Statement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Compiling Loop Statements</a:t>
            </a:r>
          </a:p>
        </p:txBody>
      </p:sp>
      <p:sp>
        <p:nvSpPr>
          <p:cNvPr id="134" name="C code:…"/>
          <p:cNvSpPr txBox="1">
            <a:spLocks noGrp="1"/>
          </p:cNvSpPr>
          <p:nvPr>
            <p:ph type="body" idx="4294967295"/>
          </p:nvPr>
        </p:nvSpPr>
        <p:spPr>
          <a:xfrm>
            <a:off x="273269" y="1125537"/>
            <a:ext cx="8681819" cy="511175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dirty="0"/>
              <a:t>C code:</a:t>
            </a:r>
          </a:p>
          <a:p>
            <a:pPr>
              <a:lnSpc>
                <a:spcPct val="8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	</a:t>
            </a:r>
            <a:r>
              <a:rPr lang="en-US" dirty="0" err="1"/>
              <a:t>i</a:t>
            </a:r>
            <a:r>
              <a:rPr lang="en-US" dirty="0"/>
              <a:t> = 1;</a:t>
            </a:r>
          </a:p>
          <a:p>
            <a:pPr>
              <a:lnSpc>
                <a:spcPct val="8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dirty="0"/>
              <a:t>  </a:t>
            </a:r>
            <a:r>
              <a:rPr dirty="0"/>
              <a:t>while (</a:t>
            </a:r>
            <a:r>
              <a:rPr lang="en-US" dirty="0" err="1"/>
              <a:t>arr</a:t>
            </a:r>
            <a:r>
              <a:rPr dirty="0"/>
              <a:t>[</a:t>
            </a:r>
            <a:r>
              <a:rPr dirty="0" err="1"/>
              <a:t>i</a:t>
            </a:r>
            <a:r>
              <a:rPr dirty="0"/>
              <a:t>] == k) </a:t>
            </a:r>
            <a:r>
              <a:rPr dirty="0" err="1"/>
              <a:t>i</a:t>
            </a:r>
            <a:r>
              <a:rPr lang="en-US" dirty="0"/>
              <a:t>++</a:t>
            </a:r>
            <a:r>
              <a:rPr dirty="0"/>
              <a:t>;</a:t>
            </a:r>
            <a:endParaRPr lang="en-US" dirty="0"/>
          </a:p>
          <a:p>
            <a:pPr>
              <a:lnSpc>
                <a:spcPct val="8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endParaRPr dirty="0"/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 err="1"/>
              <a:t>i</a:t>
            </a:r>
            <a:r>
              <a:rPr dirty="0"/>
              <a:t> in $s3, k in $s5, address of </a:t>
            </a:r>
            <a:r>
              <a:rPr lang="en-US" dirty="0" err="1">
                <a:latin typeface="Courier" pitchFamily="2" charset="0"/>
              </a:rPr>
              <a:t>arr</a:t>
            </a:r>
            <a:r>
              <a:rPr dirty="0"/>
              <a:t> in $s6</a:t>
            </a:r>
            <a:endParaRPr lang="en-US" dirty="0"/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buClr>
                <a:srgbClr val="91AFBF"/>
              </a:buClr>
              <a:buNone/>
              <a:defRPr sz="2800"/>
            </a:pPr>
            <a:endParaRPr dirty="0"/>
          </a:p>
          <a:p>
            <a:pPr>
              <a:lnSpc>
                <a:spcPct val="80000"/>
              </a:lnSpc>
            </a:pPr>
            <a:r>
              <a:rPr dirty="0"/>
              <a:t>Compiled MIPS code:</a:t>
            </a:r>
          </a:p>
          <a:p>
            <a:pPr>
              <a:lnSpc>
                <a:spcPct val="11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	Loop: </a:t>
            </a:r>
            <a:r>
              <a:rPr dirty="0" err="1"/>
              <a:t>sll</a:t>
            </a:r>
            <a:r>
              <a:rPr dirty="0"/>
              <a:t>  $t1, $s3, 2</a:t>
            </a:r>
            <a:r>
              <a:rPr lang="en-US" dirty="0"/>
              <a:t>  </a:t>
            </a:r>
            <a:r>
              <a:rPr lang="en-US" dirty="0">
                <a:solidFill>
                  <a:srgbClr val="0070C0"/>
                </a:solidFill>
              </a:rPr>
              <a:t># $t1 = 4*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br>
              <a:rPr dirty="0">
                <a:solidFill>
                  <a:srgbClr val="0070C0"/>
                </a:solidFill>
              </a:rPr>
            </a:br>
            <a:r>
              <a:rPr dirty="0"/>
              <a:t>      add  $t1, $t1, $s6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# $t1 = &amp;</a:t>
            </a:r>
            <a:r>
              <a:rPr lang="en-US" dirty="0" err="1">
                <a:solidFill>
                  <a:srgbClr val="0070C0"/>
                </a:solidFill>
              </a:rPr>
              <a:t>arr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</a:t>
            </a:r>
            <a:br>
              <a:rPr dirty="0">
                <a:solidFill>
                  <a:srgbClr val="0070C0"/>
                </a:solidFill>
              </a:rPr>
            </a:br>
            <a:r>
              <a:rPr dirty="0"/>
              <a:t>      </a:t>
            </a:r>
            <a:r>
              <a:rPr dirty="0" err="1"/>
              <a:t>lw</a:t>
            </a:r>
            <a:r>
              <a:rPr dirty="0"/>
              <a:t>   $t0, 0($t1)</a:t>
            </a:r>
            <a:r>
              <a:rPr lang="en-US" dirty="0"/>
              <a:t>   </a:t>
            </a:r>
            <a:r>
              <a:rPr lang="en-US" dirty="0">
                <a:solidFill>
                  <a:srgbClr val="0070C0"/>
                </a:solidFill>
              </a:rPr>
              <a:t># $t0 = </a:t>
            </a:r>
            <a:r>
              <a:rPr lang="en-US" dirty="0" err="1">
                <a:solidFill>
                  <a:srgbClr val="0070C0"/>
                </a:solidFill>
              </a:rPr>
              <a:t>arr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]</a:t>
            </a:r>
            <a:br>
              <a:rPr dirty="0">
                <a:solidFill>
                  <a:srgbClr val="0070C0"/>
                </a:solidFill>
              </a:rPr>
            </a:br>
            <a:r>
              <a:rPr dirty="0"/>
              <a:t>      </a:t>
            </a:r>
            <a:r>
              <a:rPr dirty="0" err="1"/>
              <a:t>b</a:t>
            </a:r>
            <a:r>
              <a:rPr lang="en-US" dirty="0" err="1"/>
              <a:t>n</a:t>
            </a:r>
            <a:r>
              <a:rPr dirty="0" err="1"/>
              <a:t>e</a:t>
            </a:r>
            <a:r>
              <a:rPr dirty="0"/>
              <a:t>  $t0, $s5, Exit</a:t>
            </a:r>
            <a:br>
              <a:rPr dirty="0"/>
            </a:br>
            <a:r>
              <a:rPr dirty="0"/>
              <a:t>      </a:t>
            </a:r>
            <a:r>
              <a:rPr dirty="0" err="1"/>
              <a:t>addi</a:t>
            </a:r>
            <a:r>
              <a:rPr dirty="0"/>
              <a:t> $s3, $s3, 1</a:t>
            </a:r>
            <a:r>
              <a:rPr lang="en-US" dirty="0"/>
              <a:t>  </a:t>
            </a:r>
            <a:r>
              <a:rPr lang="en-US" dirty="0">
                <a:solidFill>
                  <a:srgbClr val="0070C0"/>
                </a:solidFill>
              </a:rPr>
              <a:t># 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++</a:t>
            </a:r>
            <a:br>
              <a:rPr dirty="0"/>
            </a:br>
            <a:r>
              <a:rPr dirty="0"/>
              <a:t>      j    Loop</a:t>
            </a:r>
            <a:br>
              <a:rPr dirty="0"/>
            </a:br>
            <a:r>
              <a:rPr dirty="0"/>
              <a:t>Exit: …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870AE2-389F-BF43-8A97-294B5295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2E10EE-E9D2-984D-A539-3C668EB9F512}"/>
              </a:ext>
            </a:extLst>
          </p:cNvPr>
          <p:cNvSpPr/>
          <p:nvPr/>
        </p:nvSpPr>
        <p:spPr>
          <a:xfrm>
            <a:off x="0" y="5612524"/>
            <a:ext cx="1954924" cy="69368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1237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9E7A1-EA0D-0D49-8EAE-681518E6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6BA1CD-68A3-8140-8117-D88C828F3EA4}"/>
              </a:ext>
            </a:extLst>
          </p:cNvPr>
          <p:cNvSpPr/>
          <p:nvPr/>
        </p:nvSpPr>
        <p:spPr>
          <a:xfrm>
            <a:off x="2017986" y="1355834"/>
            <a:ext cx="5223642" cy="34684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02C2-B97D-0748-A2D3-0E35BEE0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2175860"/>
            <a:ext cx="2120900" cy="1917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160EC-DF5B-7446-BB78-F39C5D05CD11}"/>
              </a:ext>
            </a:extLst>
          </p:cNvPr>
          <p:cNvCxnSpPr/>
          <p:nvPr/>
        </p:nvCxnSpPr>
        <p:spPr>
          <a:xfrm flipH="1" flipV="1">
            <a:off x="2890345" y="1529255"/>
            <a:ext cx="5044965" cy="64638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59018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D6AAE-2105-984A-AA83-277DDBA8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6B2016-F366-2D45-8DC7-DE81F2959A8E}"/>
              </a:ext>
            </a:extLst>
          </p:cNvPr>
          <p:cNvSpPr/>
          <p:nvPr/>
        </p:nvSpPr>
        <p:spPr>
          <a:xfrm>
            <a:off x="0" y="3972910"/>
            <a:ext cx="1313793" cy="18918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2321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4D1FB-E436-DB4C-B574-3A178878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20F51-3CFE-1147-9F77-398929E479B6}"/>
              </a:ext>
            </a:extLst>
          </p:cNvPr>
          <p:cNvSpPr/>
          <p:nvPr/>
        </p:nvSpPr>
        <p:spPr>
          <a:xfrm>
            <a:off x="0" y="3951890"/>
            <a:ext cx="1965434" cy="2312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3697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6FBE9-9B56-0744-B9FA-8202A4E6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FE118-994C-3F4F-B15E-5259207438F7}"/>
              </a:ext>
            </a:extLst>
          </p:cNvPr>
          <p:cNvSpPr/>
          <p:nvPr/>
        </p:nvSpPr>
        <p:spPr>
          <a:xfrm>
            <a:off x="0" y="5707117"/>
            <a:ext cx="1954924" cy="32582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50559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73BE26-C106-9B4C-957E-A87F3B0C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B6ACE9-69D0-DD45-ACCE-82A99D02C32E}"/>
              </a:ext>
            </a:extLst>
          </p:cNvPr>
          <p:cNvSpPr/>
          <p:nvPr/>
        </p:nvSpPr>
        <p:spPr>
          <a:xfrm>
            <a:off x="4330262" y="1345324"/>
            <a:ext cx="914400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D2870-2074-2546-AEB2-993CBCC18595}"/>
              </a:ext>
            </a:extLst>
          </p:cNvPr>
          <p:cNvSpPr/>
          <p:nvPr/>
        </p:nvSpPr>
        <p:spPr>
          <a:xfrm>
            <a:off x="0" y="3825766"/>
            <a:ext cx="1944414" cy="31531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B1A75B-0985-CA4D-937B-47BCBB3050C4}"/>
              </a:ext>
            </a:extLst>
          </p:cNvPr>
          <p:cNvCxnSpPr/>
          <p:nvPr/>
        </p:nvCxnSpPr>
        <p:spPr>
          <a:xfrm flipV="1">
            <a:off x="1660634" y="1534510"/>
            <a:ext cx="2669628" cy="2459421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35142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D4BDE-EB8D-484E-986E-8C2CDDEB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4713F-8FC2-F14E-8959-EEB99BC69745}"/>
              </a:ext>
            </a:extLst>
          </p:cNvPr>
          <p:cNvSpPr/>
          <p:nvPr/>
        </p:nvSpPr>
        <p:spPr>
          <a:xfrm>
            <a:off x="0" y="5938345"/>
            <a:ext cx="1271752" cy="17867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6270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F7E6C-6C1C-1B42-9494-B939A474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22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7BA8D-31A9-3647-93FC-64BB5F45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2BC802-7ADE-964E-AD18-81166B5AA82A}"/>
              </a:ext>
            </a:extLst>
          </p:cNvPr>
          <p:cNvSpPr/>
          <p:nvPr/>
        </p:nvSpPr>
        <p:spPr>
          <a:xfrm>
            <a:off x="0" y="5612524"/>
            <a:ext cx="1271752" cy="1681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0013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0A50B-E32F-8142-80B9-1AA328C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08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B6A47-2993-B84C-9781-F4D91979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076A68-ABEF-3F4E-83BA-5DF6D2D1AF9B}"/>
              </a:ext>
            </a:extLst>
          </p:cNvPr>
          <p:cNvSpPr/>
          <p:nvPr/>
        </p:nvSpPr>
        <p:spPr>
          <a:xfrm>
            <a:off x="0" y="3972910"/>
            <a:ext cx="1261241" cy="1681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7273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E1762-647F-7741-95E8-C2018FB0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AE1567-99D3-134E-A471-19A4DCF3DA74}"/>
              </a:ext>
            </a:extLst>
          </p:cNvPr>
          <p:cNvSpPr/>
          <p:nvPr/>
        </p:nvSpPr>
        <p:spPr>
          <a:xfrm>
            <a:off x="0" y="3962400"/>
            <a:ext cx="1912883" cy="17867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0605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055D-4CE0-374F-BDC9-A103BCEC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3E8560-E544-F944-99FC-A53FC24D77A1}"/>
              </a:ext>
            </a:extLst>
          </p:cNvPr>
          <p:cNvSpPr/>
          <p:nvPr/>
        </p:nvSpPr>
        <p:spPr>
          <a:xfrm>
            <a:off x="5349766" y="1345324"/>
            <a:ext cx="830317" cy="1681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6726C-4A22-174C-852F-2176CA9395A5}"/>
              </a:ext>
            </a:extLst>
          </p:cNvPr>
          <p:cNvSpPr/>
          <p:nvPr/>
        </p:nvSpPr>
        <p:spPr>
          <a:xfrm>
            <a:off x="0" y="3825766"/>
            <a:ext cx="1965434" cy="33633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17FB87-7716-EF4D-8CEB-DD6FDDD0843A}"/>
              </a:ext>
            </a:extLst>
          </p:cNvPr>
          <p:cNvCxnSpPr/>
          <p:nvPr/>
        </p:nvCxnSpPr>
        <p:spPr>
          <a:xfrm flipV="1">
            <a:off x="1692166" y="1513490"/>
            <a:ext cx="3657600" cy="245942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83548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F1B40E-65CE-7341-ABC5-9723C5F8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76E4D0-605D-4242-8AF3-B0420F4EDD42}"/>
              </a:ext>
            </a:extLst>
          </p:cNvPr>
          <p:cNvSpPr/>
          <p:nvPr/>
        </p:nvSpPr>
        <p:spPr>
          <a:xfrm>
            <a:off x="0" y="5938345"/>
            <a:ext cx="1334814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96483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EC21A-824B-C342-860E-F14EBFBA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15"/>
            <a:ext cx="9144000" cy="57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25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CB2C-1D1A-4247-AE69-05DFFBE4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D8676C-1F4D-1D46-BA20-307FAF9FB04C}"/>
              </a:ext>
            </a:extLst>
          </p:cNvPr>
          <p:cNvSpPr/>
          <p:nvPr/>
        </p:nvSpPr>
        <p:spPr>
          <a:xfrm>
            <a:off x="0" y="5192110"/>
            <a:ext cx="1345324" cy="19969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288577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D77B7-EBA5-6E4F-B585-358AD549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426"/>
            <a:ext cx="9144000" cy="61931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12EE1D-5A94-4C42-94B9-894B12562F63}"/>
              </a:ext>
            </a:extLst>
          </p:cNvPr>
          <p:cNvSpPr/>
          <p:nvPr/>
        </p:nvSpPr>
        <p:spPr>
          <a:xfrm>
            <a:off x="0" y="6348248"/>
            <a:ext cx="1755228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04395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8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98" name="Shape 188"/>
          <p:cNvSpPr txBox="1">
            <a:spLocks noGrp="1"/>
          </p:cNvSpPr>
          <p:nvPr>
            <p:ph type="title" idx="4294967295"/>
          </p:nvPr>
        </p:nvSpPr>
        <p:spPr>
          <a:xfrm>
            <a:off x="325821" y="107495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dirty="0"/>
              <a:t>Branch example</a:t>
            </a:r>
          </a:p>
        </p:txBody>
      </p:sp>
      <p:sp>
        <p:nvSpPr>
          <p:cNvPr id="199" name="Shape 189"/>
          <p:cNvSpPr txBox="1">
            <a:spLocks noGrp="1"/>
          </p:cNvSpPr>
          <p:nvPr>
            <p:ph type="body" idx="4294967295"/>
          </p:nvPr>
        </p:nvSpPr>
        <p:spPr>
          <a:xfrm>
            <a:off x="360635" y="1070606"/>
            <a:ext cx="8515350" cy="5787394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lIns="44450" tIns="44450" rIns="44450" bIns="44450">
            <a:normAutofit/>
          </a:bodyPr>
          <a:lstStyle/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      </a:t>
            </a:r>
            <a:r>
              <a:rPr dirty="0" err="1"/>
              <a:t>bne</a:t>
            </a:r>
            <a:r>
              <a:rPr dirty="0"/>
              <a:t> $2,$3,L1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24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] </a:t>
            </a:r>
            <a:r>
              <a:rPr dirty="0"/>
              <a:t>000101  00010 00011 </a:t>
            </a:r>
            <a:r>
              <a:rPr dirty="0">
                <a:solidFill>
                  <a:srgbClr val="FF0000"/>
                </a:solidFill>
              </a:rPr>
              <a:t>0000 0000 0000 001</a:t>
            </a:r>
            <a:r>
              <a:rPr lang="en-US" dirty="0">
                <a:solidFill>
                  <a:srgbClr val="FF0000"/>
                </a:solidFill>
              </a:rPr>
              <a:t>0</a:t>
            </a:r>
            <a:endParaRPr dirty="0">
              <a:solidFill>
                <a:srgbClr val="FF0000"/>
              </a:solidFill>
            </a:endParaRP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      add $4,$5,$6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28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]</a:t>
            </a:r>
            <a:r>
              <a:rPr dirty="0"/>
              <a:t> 000000  00101 00110 00100 00000 100000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L1: </a:t>
            </a:r>
            <a:r>
              <a:rPr dirty="0" err="1"/>
              <a:t>lw</a:t>
            </a:r>
            <a:r>
              <a:rPr dirty="0"/>
              <a:t> $7,4($16) 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2C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]</a:t>
            </a:r>
            <a:r>
              <a:rPr dirty="0"/>
              <a:t> 100011  10000 00111 0000 0000 0000 0100  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L2: </a:t>
            </a:r>
            <a:r>
              <a:rPr dirty="0" err="1"/>
              <a:t>sw</a:t>
            </a:r>
            <a:r>
              <a:rPr dirty="0"/>
              <a:t> $7,-4($16)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3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0]</a:t>
            </a:r>
            <a:r>
              <a:rPr dirty="0"/>
              <a:t>  101011  10000 00111 1111 1111 1111 1100 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      j L3                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3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4]</a:t>
            </a:r>
            <a:r>
              <a:rPr dirty="0"/>
              <a:t>  000010  </a:t>
            </a:r>
            <a:r>
              <a:rPr dirty="0">
                <a:solidFill>
                  <a:srgbClr val="0070C0"/>
                </a:solidFill>
              </a:rPr>
              <a:t>00 000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dirty="0">
                <a:solidFill>
                  <a:srgbClr val="0070C0"/>
                </a:solidFill>
              </a:rPr>
              <a:t> 0000 0000 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dirty="0">
                <a:solidFill>
                  <a:srgbClr val="0070C0"/>
                </a:solidFill>
              </a:rPr>
              <a:t>000 000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dirty="0">
                <a:solidFill>
                  <a:srgbClr val="0070C0"/>
                </a:solidFill>
              </a:rPr>
              <a:t> 0</a:t>
            </a:r>
            <a:r>
              <a:rPr lang="en-US" dirty="0">
                <a:solidFill>
                  <a:srgbClr val="0070C0"/>
                </a:solidFill>
              </a:rPr>
              <a:t>0</a:t>
            </a:r>
            <a:r>
              <a:rPr dirty="0">
                <a:solidFill>
                  <a:srgbClr val="0070C0"/>
                </a:solidFill>
              </a:rPr>
              <a:t>00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      </a:t>
            </a:r>
            <a:r>
              <a:rPr dirty="0" err="1"/>
              <a:t>beq</a:t>
            </a:r>
            <a:r>
              <a:rPr dirty="0"/>
              <a:t> $2,$3,L2 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3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8]</a:t>
            </a:r>
            <a:r>
              <a:rPr dirty="0"/>
              <a:t>  000100  00010 00011 </a:t>
            </a:r>
            <a:r>
              <a:rPr dirty="0">
                <a:solidFill>
                  <a:srgbClr val="FF0000"/>
                </a:solidFill>
              </a:rPr>
              <a:t>1111 1111 1111 111</a:t>
            </a:r>
            <a:r>
              <a:rPr lang="en-US" dirty="0">
                <a:solidFill>
                  <a:srgbClr val="FF0000"/>
                </a:solidFill>
              </a:rPr>
              <a:t>0</a:t>
            </a:r>
            <a:endParaRPr dirty="0">
              <a:solidFill>
                <a:srgbClr val="FF0000"/>
              </a:solidFill>
            </a:endParaRP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      sub $6,$4,$5 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3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C]</a:t>
            </a:r>
            <a:r>
              <a:rPr dirty="0"/>
              <a:t> 000000  00100 00101 00110 00000 100010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dirty="0"/>
              <a:t>L3:                          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[0x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0 00</a:t>
            </a:r>
            <a:r>
              <a:rPr lang="en-US" dirty="0">
                <a:latin typeface="+mn-lt"/>
                <a:ea typeface="+mn-ea"/>
                <a:cs typeface="+mn-cs"/>
                <a:sym typeface="Times New Roman"/>
              </a:rPr>
              <a:t>40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]</a:t>
            </a:r>
            <a:r>
              <a:rPr dirty="0"/>
              <a:t> </a:t>
            </a:r>
            <a:endParaRPr lang="en-US" dirty="0"/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endParaRPr lang="en-US" dirty="0"/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          0000 0000 0100 0000 0000 0000 0010 0100 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+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 ???? ???? ??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00 0000 0000 0000 10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 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(?=0)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0000 0000 0100 0000 0000 0000 0010 1100</a:t>
            </a:r>
          </a:p>
          <a:p>
            <a:pPr>
              <a:lnSpc>
                <a:spcPct val="150000"/>
              </a:lnSpc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from j :                    0000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00 0001 0000 0000 0000 0001 0000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00      4</a:t>
            </a:r>
            <a:r>
              <a:rPr lang="ko-KR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배수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          0000 0000 0100 0000 0000 0000 0011 1000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+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 ???? ???? ??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11 1111 1111 1111 10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   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(?=1)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0000 0000 0100 0000 0000 0000 001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400"/>
              </a:spcBef>
              <a:buClrTx/>
              <a:buSzTx/>
              <a:buNone/>
              <a:defRPr sz="1800" b="1"/>
            </a:pPr>
            <a:endParaRPr dirty="0">
              <a:solidFill>
                <a:srgbClr val="00B050"/>
              </a:solidFill>
            </a:endParaRPr>
          </a:p>
        </p:txBody>
      </p:sp>
      <p:sp>
        <p:nvSpPr>
          <p:cNvPr id="200" name="Shape 190"/>
          <p:cNvSpPr txBox="1"/>
          <p:nvPr/>
        </p:nvSpPr>
        <p:spPr>
          <a:xfrm>
            <a:off x="3567512" y="322389"/>
            <a:ext cx="2015712" cy="37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rPr dirty="0"/>
              <a:t>Memory addresses</a:t>
            </a:r>
          </a:p>
        </p:txBody>
      </p:sp>
      <p:sp>
        <p:nvSpPr>
          <p:cNvPr id="201" name="Shape 191"/>
          <p:cNvSpPr txBox="1"/>
          <p:nvPr/>
        </p:nvSpPr>
        <p:spPr>
          <a:xfrm>
            <a:off x="6646164" y="328952"/>
            <a:ext cx="1888837" cy="372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rPr dirty="0"/>
              <a:t>Memory contents</a:t>
            </a:r>
          </a:p>
        </p:txBody>
      </p:sp>
      <p:sp>
        <p:nvSpPr>
          <p:cNvPr id="202" name="Shape 192"/>
          <p:cNvSpPr/>
          <p:nvPr/>
        </p:nvSpPr>
        <p:spPr>
          <a:xfrm flipH="1">
            <a:off x="3454838" y="700251"/>
            <a:ext cx="788276" cy="44589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3" name="Shape 193"/>
          <p:cNvSpPr/>
          <p:nvPr/>
        </p:nvSpPr>
        <p:spPr>
          <a:xfrm flipH="1">
            <a:off x="6646163" y="676948"/>
            <a:ext cx="838641" cy="44589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0DD8F3-145D-7E4A-9179-7B2C0343E50A}"/>
              </a:ext>
            </a:extLst>
          </p:cNvPr>
          <p:cNvCxnSpPr/>
          <p:nvPr/>
        </p:nvCxnSpPr>
        <p:spPr>
          <a:xfrm>
            <a:off x="2438400" y="4614041"/>
            <a:ext cx="4403834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33D5C4-30CD-804C-A763-5C32CF8370F5}"/>
              </a:ext>
            </a:extLst>
          </p:cNvPr>
          <p:cNvCxnSpPr/>
          <p:nvPr/>
        </p:nvCxnSpPr>
        <p:spPr>
          <a:xfrm>
            <a:off x="2438400" y="6206358"/>
            <a:ext cx="4403834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157234-D87F-2749-8F7B-09BC7BD631AB}"/>
              </a:ext>
            </a:extLst>
          </p:cNvPr>
          <p:cNvCxnSpPr/>
          <p:nvPr/>
        </p:nvCxnSpPr>
        <p:spPr>
          <a:xfrm flipH="1" flipV="1">
            <a:off x="6737131" y="4519448"/>
            <a:ext cx="304800" cy="693683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21733-19FE-3C4D-A553-B3CD66ABEEB2}"/>
              </a:ext>
            </a:extLst>
          </p:cNvPr>
          <p:cNvCxnSpPr/>
          <p:nvPr/>
        </p:nvCxnSpPr>
        <p:spPr>
          <a:xfrm flipH="1">
            <a:off x="6737131" y="5276193"/>
            <a:ext cx="325821" cy="746235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645E9-9FB9-6546-8F9D-BEA6317AA56A}"/>
              </a:ext>
            </a:extLst>
          </p:cNvPr>
          <p:cNvCxnSpPr/>
          <p:nvPr/>
        </p:nvCxnSpPr>
        <p:spPr>
          <a:xfrm flipH="1">
            <a:off x="6758152" y="5276193"/>
            <a:ext cx="304800" cy="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D4FC92-0C45-AD4A-BF52-724ABBCFB82D}"/>
              </a:ext>
            </a:extLst>
          </p:cNvPr>
          <p:cNvCxnSpPr/>
          <p:nvPr/>
        </p:nvCxnSpPr>
        <p:spPr>
          <a:xfrm flipH="1" flipV="1">
            <a:off x="2617076" y="3636579"/>
            <a:ext cx="147145" cy="149246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3EA606-83C6-A643-9568-0A01E4A278DF}"/>
              </a:ext>
            </a:extLst>
          </p:cNvPr>
          <p:cNvCxnSpPr/>
          <p:nvPr/>
        </p:nvCxnSpPr>
        <p:spPr>
          <a:xfrm flipH="1" flipV="1">
            <a:off x="2869324" y="1986455"/>
            <a:ext cx="304800" cy="274320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80A0A7-2E23-AA46-9EFA-DB12E2B2233A}"/>
              </a:ext>
            </a:extLst>
          </p:cNvPr>
          <p:cNvCxnSpPr/>
          <p:nvPr/>
        </p:nvCxnSpPr>
        <p:spPr>
          <a:xfrm flipH="1" flipV="1">
            <a:off x="3331779" y="2333297"/>
            <a:ext cx="567559" cy="397701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65837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205AA-DF00-154F-818F-E8EEC587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237"/>
            <a:ext cx="9144000" cy="17675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1DBE31-1702-094C-8C7F-E08E9EBAA525}"/>
              </a:ext>
            </a:extLst>
          </p:cNvPr>
          <p:cNvSpPr/>
          <p:nvPr/>
        </p:nvSpPr>
        <p:spPr>
          <a:xfrm>
            <a:off x="1345324" y="2459421"/>
            <a:ext cx="1187669" cy="192339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5836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1651AA-B1C7-8242-96AF-AAD46A453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719"/>
            <a:ext cx="9144000" cy="31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412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32C0E-B505-BB4A-8E39-FA8932109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0628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E87A5-7B0C-3446-834B-B81BDD0D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6"/>
            <a:ext cx="9144000" cy="15498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DB90A-1887-3449-9C59-0DAD72809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6117"/>
            <a:ext cx="9144000" cy="24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25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62"/>
          <p:cNvSpPr txBox="1">
            <a:spLocks noGrp="1"/>
          </p:cNvSpPr>
          <p:nvPr>
            <p:ph type="sldNum" sz="quarter" idx="4294967295"/>
          </p:nvPr>
        </p:nvSpPr>
        <p:spPr>
          <a:xfrm>
            <a:off x="8520111" y="6310312"/>
            <a:ext cx="355874" cy="3481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73" name="Shape 163"/>
          <p:cNvSpPr txBox="1">
            <a:spLocks noGrp="1"/>
          </p:cNvSpPr>
          <p:nvPr>
            <p:ph type="body" idx="4294967295"/>
          </p:nvPr>
        </p:nvSpPr>
        <p:spPr>
          <a:xfrm>
            <a:off x="429385" y="1343786"/>
            <a:ext cx="7980430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rPr dirty="0"/>
              <a:t>Instructions:</a:t>
            </a:r>
          </a:p>
          <a:p>
            <a:pPr marL="0" lvl="1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1800" b="1"/>
            </a:pPr>
            <a:r>
              <a:rPr dirty="0"/>
              <a:t>	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bne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$t4,$t5,Label</a:t>
            </a:r>
            <a:r>
              <a:rPr dirty="0"/>
              <a:t>	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Next instruction is at Label if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$t4!= $t5</a:t>
            </a:r>
          </a:p>
          <a:p>
            <a:pPr marL="0" lvl="1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1800" b="1"/>
            </a:pPr>
            <a:r>
              <a:rPr dirty="0"/>
              <a:t>	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beq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$t4,$t5,Label</a:t>
            </a:r>
            <a:r>
              <a:rPr dirty="0"/>
              <a:t>	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Next instruction is at Label if 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$t4 = $t5</a:t>
            </a:r>
          </a:p>
          <a:p>
            <a:pPr marL="0" lvl="1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1800" b="1"/>
            </a:pPr>
            <a:r>
              <a:rPr dirty="0"/>
              <a:t>	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j Label</a:t>
            </a:r>
            <a:r>
              <a:rPr dirty="0"/>
              <a:t>			</a:t>
            </a:r>
            <a:r>
              <a:rPr dirty="0">
                <a:latin typeface="+mn-lt"/>
                <a:ea typeface="+mn-ea"/>
                <a:cs typeface="+mn-cs"/>
                <a:sym typeface="Times New Roman"/>
              </a:rPr>
              <a:t>Next instruction is at Label </a:t>
            </a:r>
            <a:br>
              <a:rPr dirty="0">
                <a:latin typeface="+mn-lt"/>
                <a:ea typeface="+mn-ea"/>
                <a:cs typeface="+mn-cs"/>
                <a:sym typeface="Times New Roman"/>
              </a:rPr>
            </a:br>
            <a:endParaRPr dirty="0">
              <a:latin typeface="+mn-lt"/>
              <a:ea typeface="+mn-ea"/>
              <a:cs typeface="+mn-cs"/>
              <a:sym typeface="Times New Roman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rPr dirty="0"/>
              <a:t>Instruction  Formats: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>
              <a:lnSpc>
                <a:spcPct val="90000"/>
              </a:lnSpc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rPr dirty="0"/>
              <a:t>Addresses are not 32 bits </a:t>
            </a:r>
            <a:br>
              <a:rPr dirty="0"/>
            </a:br>
            <a:r>
              <a:rPr dirty="0"/>
              <a:t>	</a:t>
            </a:r>
            <a:r>
              <a:rPr i="1" dirty="0"/>
              <a:t>hint: </a:t>
            </a:r>
            <a:r>
              <a:rPr dirty="0"/>
              <a:t>How did we handle this with load and store instructions?</a:t>
            </a:r>
          </a:p>
        </p:txBody>
      </p:sp>
      <p:grpSp>
        <p:nvGrpSpPr>
          <p:cNvPr id="178" name="Group 168"/>
          <p:cNvGrpSpPr/>
          <p:nvPr/>
        </p:nvGrpSpPr>
        <p:grpSpPr>
          <a:xfrm>
            <a:off x="1296987" y="3465512"/>
            <a:ext cx="6086476" cy="338140"/>
            <a:chOff x="0" y="0"/>
            <a:chExt cx="6086475" cy="338139"/>
          </a:xfrm>
        </p:grpSpPr>
        <p:sp>
          <p:nvSpPr>
            <p:cNvPr id="174" name="Shape 164"/>
            <p:cNvSpPr/>
            <p:nvPr/>
          </p:nvSpPr>
          <p:spPr>
            <a:xfrm>
              <a:off x="-1" y="0"/>
              <a:ext cx="1014414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5" name="Shape 165"/>
            <p:cNvSpPr/>
            <p:nvPr/>
          </p:nvSpPr>
          <p:spPr>
            <a:xfrm>
              <a:off x="1014412" y="0"/>
              <a:ext cx="1014414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6" name="Shape 166"/>
            <p:cNvSpPr/>
            <p:nvPr/>
          </p:nvSpPr>
          <p:spPr>
            <a:xfrm>
              <a:off x="2028825" y="0"/>
              <a:ext cx="1014414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7" name="Shape 167"/>
            <p:cNvSpPr/>
            <p:nvPr/>
          </p:nvSpPr>
          <p:spPr>
            <a:xfrm>
              <a:off x="3043237" y="0"/>
              <a:ext cx="3043239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179" name="Shape 169"/>
          <p:cNvSpPr txBox="1"/>
          <p:nvPr/>
        </p:nvSpPr>
        <p:spPr>
          <a:xfrm>
            <a:off x="939800" y="3384550"/>
            <a:ext cx="5801718" cy="723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indent="112712" defTabSz="904875">
              <a:lnSpc>
                <a:spcPts val="2700"/>
              </a:lnSpc>
              <a:spcBef>
                <a:spcPts val="600"/>
              </a:spcBef>
              <a:tabLst>
                <a:tab pos="444500" algn="l"/>
                <a:tab pos="1511300" algn="l"/>
                <a:tab pos="2540000" algn="l"/>
                <a:tab pos="3556000" algn="l"/>
                <a:tab pos="4635500" algn="l"/>
                <a:tab pos="55880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  op	  rs	  rt	  16 bit address</a:t>
            </a:r>
            <a:br/>
            <a:endParaRPr/>
          </a:p>
        </p:txBody>
      </p:sp>
      <p:grpSp>
        <p:nvGrpSpPr>
          <p:cNvPr id="182" name="Group 172"/>
          <p:cNvGrpSpPr/>
          <p:nvPr/>
        </p:nvGrpSpPr>
        <p:grpSpPr>
          <a:xfrm>
            <a:off x="1296986" y="3867150"/>
            <a:ext cx="6086479" cy="338140"/>
            <a:chOff x="0" y="0"/>
            <a:chExt cx="6086477" cy="338139"/>
          </a:xfrm>
        </p:grpSpPr>
        <p:sp>
          <p:nvSpPr>
            <p:cNvPr id="180" name="Shape 170"/>
            <p:cNvSpPr/>
            <p:nvPr/>
          </p:nvSpPr>
          <p:spPr>
            <a:xfrm>
              <a:off x="-1" y="0"/>
              <a:ext cx="1014414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81" name="Shape 171"/>
            <p:cNvSpPr/>
            <p:nvPr/>
          </p:nvSpPr>
          <p:spPr>
            <a:xfrm>
              <a:off x="1014412" y="0"/>
              <a:ext cx="5072066" cy="33814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183" name="Shape 173"/>
          <p:cNvSpPr txBox="1"/>
          <p:nvPr/>
        </p:nvSpPr>
        <p:spPr>
          <a:xfrm>
            <a:off x="939800" y="3786187"/>
            <a:ext cx="4785718" cy="38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 indent="112712" defTabSz="904875">
              <a:lnSpc>
                <a:spcPts val="2700"/>
              </a:lnSpc>
              <a:spcBef>
                <a:spcPts val="600"/>
              </a:spcBef>
              <a:tabLst>
                <a:tab pos="444500" algn="l"/>
                <a:tab pos="1511300" algn="l"/>
                <a:tab pos="2540000" algn="l"/>
                <a:tab pos="3556000" algn="l"/>
                <a:tab pos="4635500" algn="l"/>
                <a:tab pos="55880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	  op	  	  26 bit address</a:t>
            </a:r>
          </a:p>
        </p:txBody>
      </p:sp>
      <p:sp>
        <p:nvSpPr>
          <p:cNvPr id="184" name="Shape 174"/>
          <p:cNvSpPr txBox="1"/>
          <p:nvPr/>
        </p:nvSpPr>
        <p:spPr>
          <a:xfrm>
            <a:off x="901700" y="3497262"/>
            <a:ext cx="325165" cy="66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</a:t>
            </a:r>
          </a:p>
          <a:p>
            <a: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J</a:t>
            </a:r>
          </a:p>
        </p:txBody>
      </p:sp>
      <p:sp>
        <p:nvSpPr>
          <p:cNvPr id="185" name="Shape 175"/>
          <p:cNvSpPr txBox="1">
            <a:spLocks noGrp="1"/>
          </p:cNvSpPr>
          <p:nvPr>
            <p:ph type="title" idx="4294967295"/>
          </p:nvPr>
        </p:nvSpPr>
        <p:spPr>
          <a:xfrm>
            <a:off x="228600" y="152400"/>
            <a:ext cx="859155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Representing Addresses in Branches and Jumps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77"/>
          <p:cNvSpPr txBox="1">
            <a:spLocks noGrp="1"/>
          </p:cNvSpPr>
          <p:nvPr>
            <p:ph type="sldNum" sz="quarter" idx="4294967295"/>
          </p:nvPr>
        </p:nvSpPr>
        <p:spPr>
          <a:xfrm>
            <a:off x="8520111" y="6310312"/>
            <a:ext cx="355874" cy="3481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88" name="Shape 178"/>
          <p:cNvSpPr txBox="1">
            <a:spLocks noGrp="1"/>
          </p:cNvSpPr>
          <p:nvPr>
            <p:ph type="body" idx="4294967295"/>
          </p:nvPr>
        </p:nvSpPr>
        <p:spPr>
          <a:xfrm>
            <a:off x="484232" y="1398630"/>
            <a:ext cx="8153311" cy="4727490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/>
          <a:p>
            <a:pPr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t>Instructions:</a:t>
            </a:r>
          </a:p>
          <a:p>
            <a:pPr marL="0" lvl="1" indent="457200">
              <a:spcBef>
                <a:spcPts val="0"/>
              </a:spcBef>
              <a:buClrTx/>
              <a:buSzTx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bne $t4,$t5,Label</a:t>
            </a:r>
            <a:r>
              <a:rPr>
                <a:latin typeface="Arial"/>
                <a:ea typeface="Arial"/>
                <a:cs typeface="Arial"/>
                <a:sym typeface="Arial"/>
              </a:rPr>
              <a:t>	</a:t>
            </a:r>
            <a:r>
              <a:rPr>
                <a:latin typeface="+mn-lt"/>
                <a:ea typeface="+mn-ea"/>
                <a:cs typeface="+mn-cs"/>
                <a:sym typeface="Times New Roman"/>
              </a:rPr>
              <a:t>Next instruction is at Label if $t4!=t5</a:t>
            </a:r>
          </a:p>
          <a:p>
            <a:pPr marL="0" lvl="1" indent="457200">
              <a:spcBef>
                <a:spcPts val="800"/>
              </a:spcBef>
              <a:buClrTx/>
              <a:buSzTx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beq $t4,$t5,Label</a:t>
            </a:r>
            <a:r>
              <a:rPr>
                <a:latin typeface="Arial"/>
                <a:ea typeface="Arial"/>
                <a:cs typeface="Arial"/>
                <a:sym typeface="Arial"/>
              </a:rPr>
              <a:t>	</a:t>
            </a:r>
            <a:r>
              <a:rPr>
                <a:latin typeface="+mn-lt"/>
                <a:ea typeface="+mn-ea"/>
                <a:cs typeface="+mn-cs"/>
                <a:sym typeface="Times New Roman"/>
              </a:rPr>
              <a:t>Next instruction is at Label if $t4=$t5</a:t>
            </a:r>
          </a:p>
          <a:p>
            <a:pPr>
              <a:spcBef>
                <a:spcPts val="800"/>
              </a:spcBef>
              <a:buClrTx/>
              <a:buSzPct val="100000"/>
              <a:buChar char="•"/>
              <a:defRPr sz="1800" b="1"/>
            </a:pPr>
            <a:r>
              <a:t>Instruction Formats:</a:t>
            </a:r>
            <a:br/>
            <a:br/>
            <a:br/>
            <a:endParaRPr/>
          </a:p>
          <a:p>
            <a:pPr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t>Could specify a register (like lw and sw) and add it to address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/>
            </a:pPr>
            <a:r>
              <a:t>use Instruction Address Register (PC = program counter)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/>
            </a:pPr>
            <a:r>
              <a:t>most branches are local (principle of locality)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/>
            </a:pPr>
            <a:r>
              <a:t>address offsets are always multiples of 4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>
                <a:solidFill>
                  <a:srgbClr val="FF0000"/>
                </a:solidFill>
              </a:defRPr>
            </a:pPr>
            <a:r>
              <a:t>Branch Target Address of bne,beq instruction = ($PC) + 4 x offset </a:t>
            </a:r>
          </a:p>
          <a:p>
            <a:pPr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t>Jump instructions just use high order bits of PC 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/>
            </a:pPr>
            <a:r>
              <a:t>address boundaries of 256 MB</a:t>
            </a:r>
          </a:p>
          <a:p>
            <a:pPr marL="742950" lvl="1" indent="-285750">
              <a:spcBef>
                <a:spcPts val="0"/>
              </a:spcBef>
              <a:buClrTx/>
              <a:buSzPct val="100000"/>
              <a:buChar char="–"/>
              <a:defRPr sz="1800" b="1">
                <a:solidFill>
                  <a:srgbClr val="FF0000"/>
                </a:solidFill>
              </a:defRPr>
            </a:pPr>
            <a:r>
              <a:t>Branch Target Address of j instruction =  PC(31:28) | 4 x offset</a:t>
            </a:r>
          </a:p>
        </p:txBody>
      </p:sp>
      <p:sp>
        <p:nvSpPr>
          <p:cNvPr id="189" name="Shape 179"/>
          <p:cNvSpPr/>
          <p:nvPr/>
        </p:nvSpPr>
        <p:spPr>
          <a:xfrm>
            <a:off x="1709736" y="2963861"/>
            <a:ext cx="1014414" cy="33813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90" name="Shape 180"/>
          <p:cNvSpPr/>
          <p:nvPr/>
        </p:nvSpPr>
        <p:spPr>
          <a:xfrm>
            <a:off x="2724150" y="2963861"/>
            <a:ext cx="1014413" cy="33813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91" name="Shape 181"/>
          <p:cNvSpPr/>
          <p:nvPr/>
        </p:nvSpPr>
        <p:spPr>
          <a:xfrm>
            <a:off x="3738562" y="2963861"/>
            <a:ext cx="1014414" cy="33813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92" name="Shape 182"/>
          <p:cNvSpPr/>
          <p:nvPr/>
        </p:nvSpPr>
        <p:spPr>
          <a:xfrm>
            <a:off x="4752975" y="2963861"/>
            <a:ext cx="3044825" cy="33813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93" name="Shape 183"/>
          <p:cNvSpPr txBox="1"/>
          <p:nvPr/>
        </p:nvSpPr>
        <p:spPr>
          <a:xfrm>
            <a:off x="1352550" y="2882900"/>
            <a:ext cx="5801718" cy="723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indent="112712" defTabSz="904875">
              <a:lnSpc>
                <a:spcPts val="2700"/>
              </a:lnSpc>
              <a:spcBef>
                <a:spcPts val="600"/>
              </a:spcBef>
              <a:tabLst>
                <a:tab pos="444500" algn="l"/>
                <a:tab pos="1511300" algn="l"/>
                <a:tab pos="2540000" algn="l"/>
                <a:tab pos="3556000" algn="l"/>
                <a:tab pos="4635500" algn="l"/>
                <a:tab pos="55880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  op	  rs	  rt	  16 bit address</a:t>
            </a:r>
            <a:br/>
            <a:endParaRPr/>
          </a:p>
        </p:txBody>
      </p:sp>
      <p:sp>
        <p:nvSpPr>
          <p:cNvPr id="194" name="Shape 184"/>
          <p:cNvSpPr txBox="1"/>
          <p:nvPr/>
        </p:nvSpPr>
        <p:spPr>
          <a:xfrm>
            <a:off x="1314450" y="2997200"/>
            <a:ext cx="187983" cy="320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I</a:t>
            </a:r>
          </a:p>
        </p:txBody>
      </p:sp>
      <p:sp>
        <p:nvSpPr>
          <p:cNvPr id="195" name="Shape 185"/>
          <p:cNvSpPr txBox="1">
            <a:spLocks noGrp="1"/>
          </p:cNvSpPr>
          <p:nvPr>
            <p:ph type="title" idx="4294967295"/>
          </p:nvPr>
        </p:nvSpPr>
        <p:spPr>
          <a:xfrm>
            <a:off x="228600" y="152400"/>
            <a:ext cx="8664575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Representing Branch Target Address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49" name="Branch Addressing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Branch Addressing</a:t>
            </a:r>
          </a:p>
        </p:txBody>
      </p:sp>
      <p:sp>
        <p:nvSpPr>
          <p:cNvPr id="150" name="Branch instructions specify…"/>
          <p:cNvSpPr txBox="1">
            <a:spLocks noGrp="1"/>
          </p:cNvSpPr>
          <p:nvPr>
            <p:ph type="body" sz="half" idx="4294967295"/>
          </p:nvPr>
        </p:nvSpPr>
        <p:spPr>
          <a:xfrm>
            <a:off x="684212" y="1125537"/>
            <a:ext cx="8270876" cy="2381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Branch instructions specify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Opcode, two registers, target address</a:t>
            </a:r>
          </a:p>
          <a:p>
            <a:r>
              <a:t>Most branch targets are near branch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Forward or backward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1403350" y="3740149"/>
            <a:ext cx="6913563" cy="749956"/>
            <a:chOff x="0" y="0"/>
            <a:chExt cx="6913562" cy="749954"/>
          </a:xfrm>
        </p:grpSpPr>
        <p:sp>
          <p:nvSpPr>
            <p:cNvPr id="151" name="op"/>
            <p:cNvSpPr txBox="1"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op</a:t>
              </a:r>
            </a:p>
          </p:txBody>
        </p:sp>
        <p:sp>
          <p:nvSpPr>
            <p:cNvPr id="152" name="rs"/>
            <p:cNvSpPr txBox="1"/>
            <p:nvPr/>
          </p:nvSpPr>
          <p:spPr>
            <a:xfrm>
              <a:off x="1296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rs</a:t>
              </a:r>
            </a:p>
          </p:txBody>
        </p:sp>
        <p:sp>
          <p:nvSpPr>
            <p:cNvPr id="153" name="rt"/>
            <p:cNvSpPr txBox="1"/>
            <p:nvPr/>
          </p:nvSpPr>
          <p:spPr>
            <a:xfrm>
              <a:off x="23764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rt</a:t>
              </a:r>
            </a:p>
          </p:txBody>
        </p:sp>
        <p:sp>
          <p:nvSpPr>
            <p:cNvPr id="154" name="constant or address"/>
            <p:cNvSpPr txBox="1"/>
            <p:nvPr/>
          </p:nvSpPr>
          <p:spPr>
            <a:xfrm>
              <a:off x="3455987" y="0"/>
              <a:ext cx="3457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constant or address</a:t>
              </a:r>
            </a:p>
          </p:txBody>
        </p:sp>
        <p:sp>
          <p:nvSpPr>
            <p:cNvPr id="155" name="6 bits"/>
            <p:cNvSpPr txBox="1"/>
            <p:nvPr/>
          </p:nvSpPr>
          <p:spPr>
            <a:xfrm>
              <a:off x="330567" y="436562"/>
              <a:ext cx="5898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6 bits</a:t>
              </a:r>
            </a:p>
          </p:txBody>
        </p:sp>
        <p:sp>
          <p:nvSpPr>
            <p:cNvPr id="156" name="5 bits"/>
            <p:cNvSpPr txBox="1"/>
            <p:nvPr/>
          </p:nvSpPr>
          <p:spPr>
            <a:xfrm>
              <a:off x="1554529" y="436562"/>
              <a:ext cx="58981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5 bits</a:t>
              </a:r>
            </a:p>
          </p:txBody>
        </p:sp>
        <p:sp>
          <p:nvSpPr>
            <p:cNvPr id="157" name="5 bits"/>
            <p:cNvSpPr txBox="1"/>
            <p:nvPr/>
          </p:nvSpPr>
          <p:spPr>
            <a:xfrm>
              <a:off x="2635617" y="436562"/>
              <a:ext cx="5898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5 bits</a:t>
              </a:r>
            </a:p>
          </p:txBody>
        </p:sp>
        <p:sp>
          <p:nvSpPr>
            <p:cNvPr id="158" name="16 bits"/>
            <p:cNvSpPr txBox="1"/>
            <p:nvPr/>
          </p:nvSpPr>
          <p:spPr>
            <a:xfrm>
              <a:off x="4883368" y="436562"/>
              <a:ext cx="7028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16 bits</a:t>
              </a:r>
            </a:p>
          </p:txBody>
        </p:sp>
      </p:grpSp>
      <p:sp>
        <p:nvSpPr>
          <p:cNvPr id="160" name="PC-relative addressing…"/>
          <p:cNvSpPr txBox="1"/>
          <p:nvPr/>
        </p:nvSpPr>
        <p:spPr>
          <a:xfrm>
            <a:off x="1182687" y="4625975"/>
            <a:ext cx="7772401" cy="153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ECEAAC"/>
              </a:buClr>
              <a:buSzPct val="60000"/>
              <a:buChar char="■"/>
              <a:defRPr sz="3200"/>
            </a:pPr>
            <a:r>
              <a:t>PC-relative addressing</a:t>
            </a:r>
          </a:p>
          <a:p>
            <a:pPr marL="742950" lvl="1" indent="-285750">
              <a:spcBef>
                <a:spcPts val="600"/>
              </a:spcBef>
              <a:buClr>
                <a:srgbClr val="91AFBF"/>
              </a:buClr>
              <a:buSzPct val="55000"/>
              <a:buChar char="■"/>
              <a:defRPr sz="2800"/>
            </a:pPr>
            <a:r>
              <a:t>Target address = PC + offset × 4</a:t>
            </a:r>
          </a:p>
          <a:p>
            <a:pPr marL="742950" lvl="1" indent="-285750">
              <a:spcBef>
                <a:spcPts val="600"/>
              </a:spcBef>
              <a:buClr>
                <a:srgbClr val="91AFBF"/>
              </a:buClr>
              <a:buSzPct val="55000"/>
              <a:buChar char="■"/>
              <a:defRPr sz="2800"/>
            </a:pPr>
            <a:r>
              <a:t>PC already incremented by 4 by this time</a:t>
            </a:r>
          </a:p>
        </p:txBody>
      </p:sp>
    </p:spTree>
    <p:extLst>
      <p:ext uri="{BB962C8B-B14F-4D97-AF65-F5344CB8AC3E}">
        <p14:creationId xmlns:p14="http://schemas.microsoft.com/office/powerpoint/2010/main" val="31706280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63" name="Jump Addressing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Jump Addressing</a:t>
            </a:r>
          </a:p>
        </p:txBody>
      </p:sp>
      <p:sp>
        <p:nvSpPr>
          <p:cNvPr id="164" name="Jump (j and jal) targets could be anywhere in text segment…"/>
          <p:cNvSpPr txBox="1">
            <a:spLocks noGrp="1"/>
          </p:cNvSpPr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Jump (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j</a:t>
            </a:r>
            <a:r>
              <a:t> and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jal</a:t>
            </a:r>
            <a:r>
              <a:t>) targets could be anywhere in text segment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Encode full address in instruction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1403350" y="3165474"/>
            <a:ext cx="6913563" cy="749956"/>
            <a:chOff x="0" y="0"/>
            <a:chExt cx="6913562" cy="749954"/>
          </a:xfrm>
        </p:grpSpPr>
        <p:sp>
          <p:nvSpPr>
            <p:cNvPr id="165" name="op"/>
            <p:cNvSpPr txBox="1"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op</a:t>
              </a:r>
            </a:p>
          </p:txBody>
        </p:sp>
        <p:sp>
          <p:nvSpPr>
            <p:cNvPr id="166" name="address"/>
            <p:cNvSpPr txBox="1"/>
            <p:nvPr/>
          </p:nvSpPr>
          <p:spPr>
            <a:xfrm>
              <a:off x="1296987" y="0"/>
              <a:ext cx="5616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r>
                <a:t>address</a:t>
              </a:r>
            </a:p>
          </p:txBody>
        </p:sp>
        <p:sp>
          <p:nvSpPr>
            <p:cNvPr id="167" name="6 bits"/>
            <p:cNvSpPr txBox="1"/>
            <p:nvPr/>
          </p:nvSpPr>
          <p:spPr>
            <a:xfrm>
              <a:off x="330567" y="436562"/>
              <a:ext cx="5898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6 bits</a:t>
              </a:r>
            </a:p>
          </p:txBody>
        </p:sp>
        <p:sp>
          <p:nvSpPr>
            <p:cNvPr id="168" name="26 bits"/>
            <p:cNvSpPr txBox="1"/>
            <p:nvPr/>
          </p:nvSpPr>
          <p:spPr>
            <a:xfrm>
              <a:off x="3786405" y="414337"/>
              <a:ext cx="7028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26 bits</a:t>
              </a:r>
            </a:p>
          </p:txBody>
        </p:sp>
      </p:grpSp>
      <p:sp>
        <p:nvSpPr>
          <p:cNvPr id="170" name="(Pseudo)Direct jump addressing…"/>
          <p:cNvSpPr txBox="1"/>
          <p:nvPr/>
        </p:nvSpPr>
        <p:spPr>
          <a:xfrm>
            <a:off x="684212" y="4076700"/>
            <a:ext cx="7772401" cy="1109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ECEAAC"/>
              </a:buClr>
              <a:buSzPct val="60000"/>
              <a:buChar char="■"/>
              <a:defRPr sz="3200"/>
            </a:pPr>
            <a:r>
              <a:t>(Pseudo)Direct jump addressing</a:t>
            </a:r>
          </a:p>
          <a:p>
            <a:pPr marL="742950" lvl="1" indent="-285750">
              <a:spcBef>
                <a:spcPts val="600"/>
              </a:spcBef>
              <a:buClr>
                <a:srgbClr val="91AFBF"/>
              </a:buClr>
              <a:buSzPct val="55000"/>
              <a:buChar char="■"/>
              <a:defRPr sz="2800"/>
            </a:pPr>
            <a:r>
              <a:t>Target address = PC</a:t>
            </a:r>
            <a:r>
              <a:rPr baseline="-25000"/>
              <a:t>31…28</a:t>
            </a:r>
            <a:r>
              <a:t> : (address × 4)</a:t>
            </a:r>
          </a:p>
        </p:txBody>
      </p:sp>
    </p:spTree>
    <p:extLst>
      <p:ext uri="{BB962C8B-B14F-4D97-AF65-F5344CB8AC3E}">
        <p14:creationId xmlns:p14="http://schemas.microsoft.com/office/powerpoint/2010/main" val="8463326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89" name="Addressing Mode Summary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2.9 </a:t>
            </a:r>
            <a:r>
              <a:t>Addressing Mode Summary</a:t>
            </a:r>
          </a:p>
        </p:txBody>
      </p:sp>
      <p:pic>
        <p:nvPicPr>
          <p:cNvPr id="290" name="f02-18-P374493" descr="f02-18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37" y="1268412"/>
            <a:ext cx="4106863" cy="492125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34946A-7237-D348-84D6-B6F124386887}"/>
              </a:ext>
            </a:extLst>
          </p:cNvPr>
          <p:cNvCxnSpPr/>
          <p:nvPr/>
        </p:nvCxnSpPr>
        <p:spPr>
          <a:xfrm>
            <a:off x="2690648" y="3184634"/>
            <a:ext cx="0" cy="24436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63045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5A7D6-87C0-BE48-9D93-1F0359B8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8748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195"/>
          <p:cNvSpPr txBox="1">
            <a:spLocks noGrp="1"/>
          </p:cNvSpPr>
          <p:nvPr>
            <p:ph type="sldNum" sz="quarter" idx="4294967295"/>
          </p:nvPr>
        </p:nvSpPr>
        <p:spPr>
          <a:xfrm>
            <a:off x="8520111" y="6310312"/>
            <a:ext cx="355874" cy="3481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10" name="Shape 196"/>
          <p:cNvSpPr txBox="1">
            <a:spLocks noGrp="1"/>
          </p:cNvSpPr>
          <p:nvPr>
            <p:ph type="title" idx="4294967295"/>
          </p:nvPr>
        </p:nvSpPr>
        <p:spPr>
          <a:xfrm>
            <a:off x="228600" y="152400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Summary of basic instructions</a:t>
            </a:r>
          </a:p>
        </p:txBody>
      </p:sp>
      <p:sp>
        <p:nvSpPr>
          <p:cNvPr id="211" name="Shape 197"/>
          <p:cNvSpPr txBox="1">
            <a:spLocks noGrp="1"/>
          </p:cNvSpPr>
          <p:nvPr>
            <p:ph type="body" idx="4294967295"/>
          </p:nvPr>
        </p:nvSpPr>
        <p:spPr>
          <a:xfrm>
            <a:off x="462848" y="1377251"/>
            <a:ext cx="8294504" cy="433209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/>
          <a:p>
            <a:pPr>
              <a:spcBef>
                <a:spcPts val="400"/>
              </a:spcBef>
              <a:buClrTx/>
              <a:buSzPct val="100000"/>
              <a:buChar char="•"/>
              <a:defRPr sz="1800" b="1" u="sng"/>
            </a:pPr>
            <a:r>
              <a:t>Instruction</a:t>
            </a:r>
            <a:r>
              <a:rPr u="none"/>
              <a:t>		</a:t>
            </a:r>
            <a:r>
              <a:t>Meaning</a:t>
            </a:r>
            <a:br/>
            <a:br/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add $s1,$s2,$s3	$s1 = $s2 + $s3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sub $s1,$s2,$s3	$s1 = $s2 - $s3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lw $s1,100($s2)	$s1 = Memory[$s2+100] 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sw $s1,100($s2)	Memory[$s2+100] = $s1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bne $s4,$s5,L	Next instr. is at Label if $s4 !=$s5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beq $s4,$s5,L	Next instr. is at Label if $s4 = $s5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r>
              <a:rPr u="none">
                <a:latin typeface="Courier New"/>
                <a:ea typeface="Courier New"/>
                <a:cs typeface="Courier New"/>
                <a:sym typeface="Courier New"/>
              </a:rPr>
              <a:t>j Label		Next instr. is at Label</a:t>
            </a:r>
            <a:br>
              <a:rPr u="none">
                <a:latin typeface="Courier New"/>
                <a:ea typeface="Courier New"/>
                <a:cs typeface="Courier New"/>
                <a:sym typeface="Courier New"/>
              </a:rPr>
            </a:br>
            <a:endParaRPr u="none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Tx/>
              <a:buSzPct val="100000"/>
              <a:buChar char="•"/>
              <a:defRPr sz="1800" b="1"/>
            </a:pPr>
            <a:r>
              <a:t>3 MIPS Instruction Formats:</a:t>
            </a:r>
            <a:br/>
            <a:br/>
            <a:br/>
            <a:br/>
            <a:endParaRPr/>
          </a:p>
        </p:txBody>
      </p:sp>
      <p:grpSp>
        <p:nvGrpSpPr>
          <p:cNvPr id="231" name="Group 217"/>
          <p:cNvGrpSpPr/>
          <p:nvPr/>
        </p:nvGrpSpPr>
        <p:grpSpPr>
          <a:xfrm>
            <a:off x="666749" y="4589461"/>
            <a:ext cx="6445253" cy="1184279"/>
            <a:chOff x="0" y="-1"/>
            <a:chExt cx="6445251" cy="1184278"/>
          </a:xfrm>
        </p:grpSpPr>
        <p:grpSp>
          <p:nvGrpSpPr>
            <p:cNvPr id="216" name="Group 202"/>
            <p:cNvGrpSpPr/>
            <p:nvPr/>
          </p:nvGrpSpPr>
          <p:grpSpPr>
            <a:xfrm>
              <a:off x="357186" y="444500"/>
              <a:ext cx="6088065" cy="338140"/>
              <a:chOff x="0" y="0"/>
              <a:chExt cx="6088063" cy="338139"/>
            </a:xfrm>
          </p:grpSpPr>
          <p:sp>
            <p:nvSpPr>
              <p:cNvPr id="212" name="Shape 198"/>
              <p:cNvSpPr/>
              <p:nvPr/>
            </p:nvSpPr>
            <p:spPr>
              <a:xfrm>
                <a:off x="0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13" name="Shape 199"/>
              <p:cNvSpPr/>
              <p:nvPr/>
            </p:nvSpPr>
            <p:spPr>
              <a:xfrm>
                <a:off x="1014412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14" name="Shape 200"/>
              <p:cNvSpPr/>
              <p:nvPr/>
            </p:nvSpPr>
            <p:spPr>
              <a:xfrm>
                <a:off x="2028825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15" name="Shape 201"/>
              <p:cNvSpPr/>
              <p:nvPr/>
            </p:nvSpPr>
            <p:spPr>
              <a:xfrm>
                <a:off x="3043237" y="0"/>
                <a:ext cx="3044827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</p:grpSp>
        <p:grpSp>
          <p:nvGrpSpPr>
            <p:cNvPr id="223" name="Group 209"/>
            <p:cNvGrpSpPr/>
            <p:nvPr/>
          </p:nvGrpSpPr>
          <p:grpSpPr>
            <a:xfrm>
              <a:off x="357186" y="42862"/>
              <a:ext cx="6088066" cy="338140"/>
              <a:chOff x="0" y="0"/>
              <a:chExt cx="6088064" cy="338139"/>
            </a:xfrm>
          </p:grpSpPr>
          <p:sp>
            <p:nvSpPr>
              <p:cNvPr id="217" name="Shape 203"/>
              <p:cNvSpPr/>
              <p:nvPr/>
            </p:nvSpPr>
            <p:spPr>
              <a:xfrm>
                <a:off x="0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18" name="Shape 204"/>
              <p:cNvSpPr/>
              <p:nvPr/>
            </p:nvSpPr>
            <p:spPr>
              <a:xfrm>
                <a:off x="1014412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19" name="Shape 205"/>
              <p:cNvSpPr/>
              <p:nvPr/>
            </p:nvSpPr>
            <p:spPr>
              <a:xfrm>
                <a:off x="2028825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20" name="Shape 206"/>
              <p:cNvSpPr/>
              <p:nvPr/>
            </p:nvSpPr>
            <p:spPr>
              <a:xfrm>
                <a:off x="3043237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21" name="Shape 207"/>
              <p:cNvSpPr/>
              <p:nvPr/>
            </p:nvSpPr>
            <p:spPr>
              <a:xfrm>
                <a:off x="4059237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22" name="Shape 208"/>
              <p:cNvSpPr/>
              <p:nvPr/>
            </p:nvSpPr>
            <p:spPr>
              <a:xfrm>
                <a:off x="5073651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</p:grpSp>
        <p:grpSp>
          <p:nvGrpSpPr>
            <p:cNvPr id="226" name="Group 212"/>
            <p:cNvGrpSpPr/>
            <p:nvPr/>
          </p:nvGrpSpPr>
          <p:grpSpPr>
            <a:xfrm>
              <a:off x="357186" y="846138"/>
              <a:ext cx="6088066" cy="338140"/>
              <a:chOff x="0" y="0"/>
              <a:chExt cx="6088064" cy="338139"/>
            </a:xfrm>
          </p:grpSpPr>
          <p:sp>
            <p:nvSpPr>
              <p:cNvPr id="224" name="Shape 210"/>
              <p:cNvSpPr/>
              <p:nvPr/>
            </p:nvSpPr>
            <p:spPr>
              <a:xfrm>
                <a:off x="0" y="0"/>
                <a:ext cx="1014414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225" name="Shape 211"/>
              <p:cNvSpPr/>
              <p:nvPr/>
            </p:nvSpPr>
            <p:spPr>
              <a:xfrm>
                <a:off x="1014412" y="0"/>
                <a:ext cx="5073653" cy="33814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</p:grpSp>
        <p:grpSp>
          <p:nvGrpSpPr>
            <p:cNvPr id="230" name="Group 216"/>
            <p:cNvGrpSpPr/>
            <p:nvPr/>
          </p:nvGrpSpPr>
          <p:grpSpPr>
            <a:xfrm>
              <a:off x="-1" y="-2"/>
              <a:ext cx="6350113" cy="1146246"/>
              <a:chOff x="0" y="0"/>
              <a:chExt cx="6350111" cy="1146244"/>
            </a:xfrm>
          </p:grpSpPr>
          <p:sp>
            <p:nvSpPr>
              <p:cNvPr id="227" name="Shape 213"/>
              <p:cNvSpPr txBox="1"/>
              <p:nvPr/>
            </p:nvSpPr>
            <p:spPr>
              <a:xfrm>
                <a:off x="25399" y="0"/>
                <a:ext cx="6324713" cy="381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t">
                <a:spAutoFit/>
              </a:bodyPr>
              <a:lstStyle>
                <a:lvl1pPr indent="112712" defTabSz="904875">
                  <a:lnSpc>
                    <a:spcPts val="2700"/>
                  </a:lnSpc>
                  <a:spcBef>
                    <a:spcPts val="600"/>
                  </a:spcBef>
                  <a:tabLst>
                    <a:tab pos="444500" algn="l"/>
                    <a:tab pos="1511300" algn="l"/>
                    <a:tab pos="2540000" algn="l"/>
                    <a:tab pos="3556000" algn="l"/>
                    <a:tab pos="4635500" algn="l"/>
                    <a:tab pos="5588000" algn="l"/>
                  </a:tabLst>
                  <a:defRPr b="1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r>
                  <a:t>	  op	  rs	  rt	  rd	shamt	funct</a:t>
                </a:r>
              </a:p>
            </p:txBody>
          </p:sp>
          <p:sp>
            <p:nvSpPr>
              <p:cNvPr id="228" name="Shape 214"/>
              <p:cNvSpPr txBox="1"/>
              <p:nvPr/>
            </p:nvSpPr>
            <p:spPr>
              <a:xfrm>
                <a:off x="-1" y="363538"/>
                <a:ext cx="5801719" cy="723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t">
                <a:spAutoFit/>
              </a:bodyPr>
              <a:lstStyle/>
              <a:p>
                <a:pPr indent="112712" defTabSz="904875">
                  <a:lnSpc>
                    <a:spcPts val="2700"/>
                  </a:lnSpc>
                  <a:spcBef>
                    <a:spcPts val="600"/>
                  </a:spcBef>
                  <a:tabLst>
                    <a:tab pos="444500" algn="l"/>
                    <a:tab pos="1511300" algn="l"/>
                    <a:tab pos="2540000" algn="l"/>
                    <a:tab pos="3556000" algn="l"/>
                    <a:tab pos="4635500" algn="l"/>
                    <a:tab pos="5588000" algn="l"/>
                  </a:tabLst>
                  <a:defRPr b="1">
                    <a:latin typeface="Courier New"/>
                    <a:ea typeface="Courier New"/>
                    <a:cs typeface="Courier New"/>
                    <a:sym typeface="Courier New"/>
                  </a:defRPr>
                </a:pPr>
                <a:r>
                  <a:t>	  op	  rs	  rt	  16 bit address</a:t>
                </a:r>
                <a:br/>
                <a:endParaRPr/>
              </a:p>
            </p:txBody>
          </p:sp>
          <p:sp>
            <p:nvSpPr>
              <p:cNvPr id="229" name="Shape 215"/>
              <p:cNvSpPr txBox="1"/>
              <p:nvPr/>
            </p:nvSpPr>
            <p:spPr>
              <a:xfrm>
                <a:off x="-1" y="765177"/>
                <a:ext cx="4785718" cy="3810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t">
                <a:spAutoFit/>
              </a:bodyPr>
              <a:lstStyle>
                <a:lvl1pPr indent="112712" defTabSz="904875">
                  <a:lnSpc>
                    <a:spcPts val="2700"/>
                  </a:lnSpc>
                  <a:spcBef>
                    <a:spcPts val="600"/>
                  </a:spcBef>
                  <a:tabLst>
                    <a:tab pos="444500" algn="l"/>
                    <a:tab pos="1511300" algn="l"/>
                    <a:tab pos="2540000" algn="l"/>
                    <a:tab pos="3556000" algn="l"/>
                    <a:tab pos="4635500" algn="l"/>
                    <a:tab pos="5588000" algn="l"/>
                  </a:tabLst>
                  <a:defRPr b="1"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r>
                  <a:t>	  op	  	  26 bit address</a:t>
                </a:r>
              </a:p>
            </p:txBody>
          </p:sp>
        </p:grpSp>
      </p:grpSp>
      <p:sp>
        <p:nvSpPr>
          <p:cNvPr id="232" name="Shape 218"/>
          <p:cNvSpPr txBox="1"/>
          <p:nvPr/>
        </p:nvSpPr>
        <p:spPr>
          <a:xfrm>
            <a:off x="592137" y="4640262"/>
            <a:ext cx="325165" cy="1005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</a:t>
            </a:r>
          </a:p>
          <a:p>
            <a: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</a:t>
            </a:r>
          </a:p>
          <a:p>
            <a:pPr defTabSz="904875">
              <a:lnSpc>
                <a:spcPts val="2100"/>
              </a:lnSpc>
              <a:spcBef>
                <a:spcPts val="600"/>
              </a:spcBef>
              <a:tabLst>
                <a:tab pos="444500" algn="l"/>
                <a:tab pos="901700" algn="l"/>
                <a:tab pos="1346200" algn="l"/>
              </a:tabLst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J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842D-1A32-E245-8B01-6CE1C45E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 : due 10/7 Monday 11:00AM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CE2F6-3202-354D-862E-0BA7243B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다음의 프로그램을 작성하여 </a:t>
            </a:r>
            <a:r>
              <a:rPr lang="en-US" altLang="ko-KR" sz="2400" dirty="0"/>
              <a:t>SPIM </a:t>
            </a:r>
            <a:r>
              <a:rPr lang="ko-KR" altLang="en-US" sz="2400" dirty="0"/>
              <a:t>에 </a:t>
            </a:r>
            <a:r>
              <a:rPr lang="ko-KR" altLang="en-US" sz="2400" dirty="0" err="1"/>
              <a:t>로드하여</a:t>
            </a:r>
            <a:r>
              <a:rPr lang="ko-KR" altLang="en-US" sz="2400" dirty="0"/>
              <a:t> 실행해 보고 </a:t>
            </a:r>
            <a:endParaRPr lang="en-US" altLang="ko-KR" sz="2400" dirty="0"/>
          </a:p>
          <a:p>
            <a:pPr marL="514350" indent="-514350">
              <a:buAutoNum type="arabicParenR"/>
            </a:pPr>
            <a:r>
              <a:rPr lang="ko-KR" altLang="en-US" sz="2400" dirty="0"/>
              <a:t>프로그램이 하는 일을 </a:t>
            </a:r>
            <a:r>
              <a:rPr lang="en-US" altLang="ko-KR" sz="2400" dirty="0"/>
              <a:t>c</a:t>
            </a:r>
            <a:r>
              <a:rPr lang="ko-KR" altLang="en-US" sz="2400" dirty="0"/>
              <a:t> 언어로 표현하라</a:t>
            </a:r>
            <a:r>
              <a:rPr lang="en-US" altLang="ko-KR" sz="2400" dirty="0"/>
              <a:t>.</a:t>
            </a:r>
          </a:p>
          <a:p>
            <a:pPr marL="514350" indent="-514350">
              <a:buAutoNum type="arabicParenR"/>
            </a:pPr>
            <a:r>
              <a:rPr lang="en-US" sz="2400" dirty="0" err="1"/>
              <a:t>nop</a:t>
            </a:r>
            <a:r>
              <a:rPr 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제외한 명령어 </a:t>
            </a:r>
            <a:r>
              <a:rPr lang="en-US" altLang="ko-KR" sz="2400" dirty="0"/>
              <a:t>12</a:t>
            </a:r>
            <a:r>
              <a:rPr lang="ko-KR" altLang="en-US" sz="2400" dirty="0"/>
              <a:t>개를 모두 </a:t>
            </a:r>
            <a:r>
              <a:rPr lang="en-US" altLang="ko-KR" sz="2400" dirty="0"/>
              <a:t>2</a:t>
            </a:r>
            <a:r>
              <a:rPr lang="ko-KR" altLang="en-US" sz="2400" dirty="0"/>
              <a:t>진수로 표현하고 </a:t>
            </a:r>
            <a:r>
              <a:rPr lang="en-US" altLang="ko-KR" sz="2400" dirty="0"/>
              <a:t>R,I,J format </a:t>
            </a:r>
            <a:r>
              <a:rPr lang="ko-KR" altLang="en-US" sz="2400" dirty="0"/>
              <a:t>중 어느 </a:t>
            </a:r>
            <a:r>
              <a:rPr lang="en-US" altLang="ko-KR" sz="2400" dirty="0"/>
              <a:t>format </a:t>
            </a:r>
            <a:r>
              <a:rPr lang="ko-KR" altLang="en-US" sz="2400" dirty="0"/>
              <a:t>인지 설명하고 </a:t>
            </a:r>
            <a:r>
              <a:rPr lang="en-US" altLang="ko-KR" sz="2400" dirty="0"/>
              <a:t>field </a:t>
            </a:r>
            <a:r>
              <a:rPr lang="ko-KR" altLang="en-US" sz="2400" dirty="0"/>
              <a:t>별로 나누어 그 의미를 설명하라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(MIPS opcode map </a:t>
            </a:r>
            <a:r>
              <a:rPr lang="ko-KR" altLang="en-US" sz="2400" dirty="0"/>
              <a:t>참조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숙제 제출은 </a:t>
            </a:r>
            <a:r>
              <a:rPr lang="en-US" altLang="ko-KR" sz="2400" dirty="0" err="1"/>
              <a:t>ecampus</a:t>
            </a:r>
            <a:r>
              <a:rPr lang="en-US" altLang="ko-KR" sz="2400" dirty="0"/>
              <a:t> </a:t>
            </a:r>
            <a:r>
              <a:rPr lang="ko-KR" altLang="en-US" sz="2400" dirty="0"/>
              <a:t>에 직접 작성으로 에디터에 작성하되 </a:t>
            </a:r>
            <a:r>
              <a:rPr lang="ko-KR" altLang="en-US" sz="2400" dirty="0">
                <a:solidFill>
                  <a:srgbClr val="FF0000"/>
                </a:solidFill>
              </a:rPr>
              <a:t>그림 파일은 절대로 첨부하지 말 것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그림 첨부 시 </a:t>
            </a:r>
            <a:r>
              <a:rPr lang="en-US" altLang="ko-KR" sz="2400" dirty="0">
                <a:solidFill>
                  <a:srgbClr val="FF0000"/>
                </a:solidFill>
              </a:rPr>
              <a:t>0</a:t>
            </a:r>
            <a:r>
              <a:rPr lang="ko-KR" altLang="en-US" sz="2400" dirty="0">
                <a:solidFill>
                  <a:srgbClr val="FF0000"/>
                </a:solidFill>
              </a:rPr>
              <a:t>점 처리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127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27183-EAFB-6942-BBD4-4BD63090B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173" y="993228"/>
            <a:ext cx="8200696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.data 0x10010000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a: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.word 30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.word 50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.word -10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.word 45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</a:t>
            </a:r>
            <a:r>
              <a:rPr lang="en-US" sz="1400" dirty="0"/>
              <a:t>.word 100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</a:t>
            </a:r>
            <a:r>
              <a:rPr lang="en-US" sz="1400" dirty="0"/>
              <a:t>.text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</a:t>
            </a:r>
            <a:r>
              <a:rPr lang="en-US" sz="1400" dirty="0"/>
              <a:t>.</a:t>
            </a:r>
            <a:r>
              <a:rPr lang="en-US" sz="1400" dirty="0" err="1"/>
              <a:t>globl</a:t>
            </a:r>
            <a:r>
              <a:rPr lang="en-US" sz="1400" dirty="0"/>
              <a:t> main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main:</a:t>
            </a:r>
            <a:r>
              <a:rPr lang="ko-KR" altLang="en-US" sz="1400" dirty="0"/>
              <a:t>  </a:t>
            </a:r>
            <a:r>
              <a:rPr lang="en-US" sz="1400" dirty="0" err="1"/>
              <a:t>lui</a:t>
            </a:r>
            <a:r>
              <a:rPr lang="en-US" sz="1400" dirty="0"/>
              <a:t> $s0, 0x1001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 err="1"/>
              <a:t>addi</a:t>
            </a:r>
            <a:r>
              <a:rPr lang="en-US" sz="1400" dirty="0"/>
              <a:t> $s1, $0, 5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/>
              <a:t>add</a:t>
            </a:r>
            <a:r>
              <a:rPr lang="en-US" altLang="ko-KR" sz="1400" dirty="0"/>
              <a:t> </a:t>
            </a:r>
            <a:r>
              <a:rPr lang="en-US" sz="1400" dirty="0"/>
              <a:t>$t0, $0, $0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/>
              <a:t>add</a:t>
            </a:r>
            <a:r>
              <a:rPr lang="en-US" altLang="ko-KR" sz="1400" dirty="0"/>
              <a:t> </a:t>
            </a:r>
            <a:r>
              <a:rPr lang="en-US" sz="1400" dirty="0"/>
              <a:t>$s2, $0, </a:t>
            </a:r>
            <a:r>
              <a:rPr lang="en-US" altLang="ko-KR" sz="1400" dirty="0"/>
              <a:t>$</a:t>
            </a:r>
            <a:r>
              <a:rPr lang="en-US" sz="1400" dirty="0"/>
              <a:t>0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for:</a:t>
            </a:r>
            <a:r>
              <a:rPr lang="ko-KR" altLang="en-US" sz="1400" dirty="0"/>
              <a:t>  </a:t>
            </a:r>
            <a:r>
              <a:rPr lang="en-US" sz="1400" dirty="0"/>
              <a:t> </a:t>
            </a:r>
            <a:r>
              <a:rPr lang="ko-KR" altLang="en-US" sz="1400" dirty="0"/>
              <a:t>  </a:t>
            </a:r>
            <a:r>
              <a:rPr lang="en-US" sz="1400" dirty="0" err="1"/>
              <a:t>slt</a:t>
            </a:r>
            <a:r>
              <a:rPr lang="en-US" sz="1400" dirty="0"/>
              <a:t> $t1, $t0, $s1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 err="1"/>
              <a:t>beq</a:t>
            </a:r>
            <a:r>
              <a:rPr lang="en-US" sz="1400" dirty="0"/>
              <a:t> $t1, $0, end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 err="1"/>
              <a:t>lw</a:t>
            </a:r>
            <a:r>
              <a:rPr lang="en-US" sz="1400" dirty="0"/>
              <a:t>  $t2, 0($s0)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/>
              <a:t>add $s2, $s2, $t2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  </a:t>
            </a:r>
            <a:r>
              <a:rPr lang="ko-KR" altLang="en-US" sz="1400" dirty="0"/>
              <a:t>         </a:t>
            </a:r>
            <a:r>
              <a:rPr lang="en-US" sz="1400" dirty="0" err="1"/>
              <a:t>addi</a:t>
            </a:r>
            <a:r>
              <a:rPr lang="en-US" sz="1400" dirty="0"/>
              <a:t> $t0, $t0, 1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  </a:t>
            </a:r>
            <a:r>
              <a:rPr lang="ko-KR" altLang="en-US" sz="1400" dirty="0"/>
              <a:t>         </a:t>
            </a:r>
            <a:r>
              <a:rPr lang="en-US" sz="1400" dirty="0" err="1"/>
              <a:t>addi</a:t>
            </a:r>
            <a:r>
              <a:rPr lang="en-US" sz="1400" dirty="0"/>
              <a:t> $s0, $s0, 4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/>
              <a:t>j</a:t>
            </a:r>
            <a:r>
              <a:rPr lang="en-US" altLang="ko-KR" sz="1400" dirty="0"/>
              <a:t> </a:t>
            </a:r>
            <a:r>
              <a:rPr lang="en-US" sz="1400" dirty="0"/>
              <a:t>for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/>
              <a:t>end:</a:t>
            </a:r>
            <a:r>
              <a:rPr lang="ko-KR" altLang="en-US" sz="1400" dirty="0"/>
              <a:t>   </a:t>
            </a:r>
            <a:r>
              <a:rPr lang="en-US" sz="1400" dirty="0" err="1"/>
              <a:t>nop</a:t>
            </a:r>
            <a:endParaRPr lang="en-US" sz="1400" dirty="0"/>
          </a:p>
          <a:p>
            <a:pPr marL="0" indent="0">
              <a:spcBef>
                <a:spcPts val="100"/>
              </a:spcBef>
              <a:buNone/>
            </a:pPr>
            <a:r>
              <a:rPr lang="ko-KR" altLang="en-US" sz="1400" dirty="0"/>
              <a:t>           </a:t>
            </a:r>
            <a:r>
              <a:rPr lang="en-US" sz="1400" dirty="0" err="1"/>
              <a:t>jr</a:t>
            </a:r>
            <a:r>
              <a:rPr lang="en-US" sz="1400" dirty="0"/>
              <a:t> $ra</a:t>
            </a:r>
          </a:p>
        </p:txBody>
      </p:sp>
    </p:spTree>
    <p:extLst>
      <p:ext uri="{BB962C8B-B14F-4D97-AF65-F5344CB8AC3E}">
        <p14:creationId xmlns:p14="http://schemas.microsoft.com/office/powerpoint/2010/main" val="29459130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1" name="Assembler Pseudoinstructions"/>
          <p:cNvSpPr txBox="1">
            <a:spLocks noGrp="1"/>
          </p:cNvSpPr>
          <p:nvPr>
            <p:ph type="title" idx="4294967295"/>
          </p:nvPr>
        </p:nvSpPr>
        <p:spPr>
          <a:xfrm>
            <a:off x="684212" y="206374"/>
            <a:ext cx="8259763" cy="7016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Assembler Pseudoinstructions</a:t>
            </a:r>
          </a:p>
        </p:txBody>
      </p:sp>
      <p:sp>
        <p:nvSpPr>
          <p:cNvPr id="242" name="Most assembler instructions represent machine instructions one-to-one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3403600" algn="l"/>
                <a:tab pos="4038600" algn="l"/>
              </a:tabLst>
            </a:pPr>
            <a:r>
              <a:t>Most assembler instructions represent machine instructions one-to-one</a:t>
            </a:r>
          </a:p>
          <a:p>
            <a:pPr>
              <a:tabLst>
                <a:tab pos="3403600" algn="l"/>
                <a:tab pos="4038600" algn="l"/>
              </a:tabLst>
            </a:pPr>
            <a:r>
              <a:t>Pseudoinstructions: figments of the assembler’s imagination</a:t>
            </a:r>
          </a:p>
          <a:p>
            <a:pPr>
              <a:spcBef>
                <a:spcPts val="600"/>
              </a:spcBef>
              <a:buSzTx/>
              <a:buFont typeface="Wingdings"/>
              <a:buNone/>
              <a:tabLst>
                <a:tab pos="3403600" algn="l"/>
                <a:tab pos="4038600" algn="l"/>
              </a:tabLst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move $t0, $t1</a:t>
            </a:r>
            <a:r>
              <a:rPr sz="2800">
                <a:latin typeface="Arial"/>
                <a:ea typeface="Arial"/>
                <a:cs typeface="Arial"/>
                <a:sym typeface="Arial"/>
              </a:rPr>
              <a:t>	→	</a:t>
            </a:r>
            <a:r>
              <a:t>add $t0, $zero, $t1</a:t>
            </a:r>
          </a:p>
          <a:p>
            <a:pPr>
              <a:spcBef>
                <a:spcPts val="600"/>
              </a:spcBef>
              <a:buSzTx/>
              <a:buFont typeface="Wingdings"/>
              <a:buNone/>
              <a:tabLst>
                <a:tab pos="3403600" algn="l"/>
                <a:tab pos="4038600" algn="l"/>
              </a:tabLst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blt $t0, $t1, L</a:t>
            </a:r>
            <a:r>
              <a:rPr sz="2800">
                <a:latin typeface="Arial"/>
                <a:ea typeface="Arial"/>
                <a:cs typeface="Arial"/>
                <a:sym typeface="Arial"/>
              </a:rPr>
              <a:t>	 → 	</a:t>
            </a:r>
            <a:r>
              <a:t>slt $at, $t0, $t1</a:t>
            </a:r>
            <a:br/>
            <a:r>
              <a:rPr sz="2800">
                <a:latin typeface="Arial"/>
                <a:ea typeface="Arial"/>
                <a:cs typeface="Arial"/>
                <a:sym typeface="Arial"/>
              </a:rPr>
              <a:t>		</a:t>
            </a:r>
            <a:r>
              <a:t>bne $at, $zero, L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tabLst>
                <a:tab pos="3403600" algn="l"/>
                <a:tab pos="4038600" algn="l"/>
              </a:tabLst>
              <a:defRPr sz="2800"/>
            </a:pPr>
            <a:r>
              <a:t>$at (register 1): assembler temporary</a:t>
            </a:r>
          </a:p>
        </p:txBody>
      </p:sp>
    </p:spTree>
    <p:extLst>
      <p:ext uri="{BB962C8B-B14F-4D97-AF65-F5344CB8AC3E}">
        <p14:creationId xmlns:p14="http://schemas.microsoft.com/office/powerpoint/2010/main" val="1930410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13" name="Stored Program Computer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Stored Program Computers</a:t>
            </a:r>
          </a:p>
        </p:txBody>
      </p:sp>
      <p:sp>
        <p:nvSpPr>
          <p:cNvPr id="114" name="Instructions represented in binary, just like data…"/>
          <p:cNvSpPr txBox="1">
            <a:spLocks noGrp="1"/>
          </p:cNvSpPr>
          <p:nvPr>
            <p:ph type="body" idx="4294967295"/>
          </p:nvPr>
        </p:nvSpPr>
        <p:spPr>
          <a:xfrm>
            <a:off x="3708400" y="1125537"/>
            <a:ext cx="5246688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Instructions represented in binary, just like data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Instructions and data stored in memory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Programs can operate on programs</a:t>
            </a:r>
          </a:p>
          <a:p>
            <a:pPr marL="742950" lvl="1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e.g., compilers, linkers, …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Program is a sequence of instructions 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Processor fetches and executes instructions from memory in sequence.</a:t>
            </a:r>
          </a:p>
        </p:txBody>
      </p:sp>
      <p:sp>
        <p:nvSpPr>
          <p:cNvPr id="115" name="The BIG Picture"/>
          <p:cNvSpPr txBox="1"/>
          <p:nvPr/>
        </p:nvSpPr>
        <p:spPr>
          <a:xfrm>
            <a:off x="684212" y="1258887"/>
            <a:ext cx="2758937" cy="5105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CEAA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The BIG Picture</a:t>
            </a:r>
          </a:p>
        </p:txBody>
      </p:sp>
      <p:pic>
        <p:nvPicPr>
          <p:cNvPr id="116" name="f02-07-P374493" descr="f02-07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2060575"/>
            <a:ext cx="2908301" cy="38465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0953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72514" y="6451701"/>
            <a:ext cx="29209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5" name="Signed vs. Unsigned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Signed vs. Unsigned</a:t>
            </a:r>
            <a:r>
              <a:rPr lang="en-US" dirty="0"/>
              <a:t> </a:t>
            </a:r>
            <a:r>
              <a:rPr lang="en-US" dirty="0" err="1"/>
              <a:t>slt</a:t>
            </a:r>
            <a:endParaRPr dirty="0"/>
          </a:p>
        </p:txBody>
      </p:sp>
      <p:sp>
        <p:nvSpPr>
          <p:cNvPr id="146" name="Signed comparison: slt, slti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Signed comparison: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slt</a:t>
            </a:r>
            <a:r>
              <a:rPr dirty="0"/>
              <a:t>,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slti</a:t>
            </a:r>
            <a:endParaRPr dirty="0">
              <a:latin typeface="Lucida Console"/>
              <a:ea typeface="Lucida Console"/>
              <a:cs typeface="Lucida Console"/>
              <a:sym typeface="Lucida Console"/>
            </a:endParaRPr>
          </a:p>
          <a:p>
            <a:r>
              <a:rPr dirty="0"/>
              <a:t>Unsigned comparison: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sltu</a:t>
            </a:r>
            <a:r>
              <a:rPr dirty="0"/>
              <a:t>,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slt</a:t>
            </a:r>
            <a:r>
              <a:rPr lang="en-US" dirty="0" err="1">
                <a:latin typeface="Lucida Console"/>
                <a:ea typeface="Lucida Console"/>
                <a:cs typeface="Lucida Console"/>
                <a:sym typeface="Lucida Console"/>
              </a:rPr>
              <a:t>i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u</a:t>
            </a:r>
            <a:endParaRPr dirty="0">
              <a:latin typeface="Lucida Console"/>
              <a:ea typeface="Lucida Console"/>
              <a:cs typeface="Lucida Console"/>
              <a:sym typeface="Lucida Console"/>
            </a:endParaRPr>
          </a:p>
          <a:p>
            <a:r>
              <a:rPr dirty="0"/>
              <a:t>Example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$s</a:t>
            </a:r>
            <a:r>
              <a:rPr lang="en-US" dirty="0"/>
              <a:t>3</a:t>
            </a:r>
            <a:r>
              <a:rPr dirty="0"/>
              <a:t> = </a:t>
            </a:r>
            <a:r>
              <a:rPr sz="2400" dirty="0"/>
              <a:t>1111 1111 1111 1111 1111 1111 1111 1111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$s</a:t>
            </a:r>
            <a:r>
              <a:rPr lang="en-US" dirty="0"/>
              <a:t>4</a:t>
            </a:r>
            <a:r>
              <a:rPr dirty="0"/>
              <a:t> = </a:t>
            </a:r>
            <a:r>
              <a:rPr sz="2400" dirty="0"/>
              <a:t>0000 0000 0000 0000 0000 0000 0000 0001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 err="1"/>
              <a:t>slt</a:t>
            </a:r>
            <a:r>
              <a:rPr dirty="0"/>
              <a:t>  $</a:t>
            </a:r>
            <a:r>
              <a:rPr lang="en-US" dirty="0"/>
              <a:t>s</a:t>
            </a:r>
            <a:r>
              <a:rPr dirty="0"/>
              <a:t>0, $s</a:t>
            </a:r>
            <a:r>
              <a:rPr lang="en-US" dirty="0"/>
              <a:t>3</a:t>
            </a:r>
            <a:r>
              <a:rPr dirty="0"/>
              <a:t>, $s</a:t>
            </a:r>
            <a:r>
              <a:rPr lang="en-US" dirty="0"/>
              <a:t>4</a:t>
            </a:r>
            <a:r>
              <a:rPr dirty="0"/>
              <a:t>  # signed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/>
              <a:t>–1 &lt; +1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lang="en-US" dirty="0"/>
              <a:t>R[$s0]</a:t>
            </a:r>
            <a:r>
              <a:rPr dirty="0"/>
              <a:t> = 1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 err="1"/>
              <a:t>sltu</a:t>
            </a:r>
            <a:r>
              <a:rPr dirty="0"/>
              <a:t> $</a:t>
            </a:r>
            <a:r>
              <a:rPr lang="en-US" dirty="0"/>
              <a:t>s</a:t>
            </a:r>
            <a:r>
              <a:rPr dirty="0"/>
              <a:t>0, $s</a:t>
            </a:r>
            <a:r>
              <a:rPr lang="en-US" dirty="0"/>
              <a:t>3</a:t>
            </a:r>
            <a:r>
              <a:rPr dirty="0"/>
              <a:t>, $s</a:t>
            </a:r>
            <a:r>
              <a:rPr lang="en-US" dirty="0"/>
              <a:t>4</a:t>
            </a:r>
            <a:r>
              <a:rPr dirty="0"/>
              <a:t>  # unsigned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/>
              <a:t>+4,294,967,295 &gt; +1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lang="en-US" dirty="0"/>
              <a:t>R[$s0]</a:t>
            </a:r>
            <a:r>
              <a:rPr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1929407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8E806-B000-324B-A8FE-537CD027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33A649-09FB-204C-B00A-653D1C3A5528}"/>
              </a:ext>
            </a:extLst>
          </p:cNvPr>
          <p:cNvSpPr/>
          <p:nvPr/>
        </p:nvSpPr>
        <p:spPr>
          <a:xfrm>
            <a:off x="0" y="5181600"/>
            <a:ext cx="1366345" cy="21020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FD964-122C-BA49-AE94-0D2C005D3DB2}"/>
              </a:ext>
            </a:extLst>
          </p:cNvPr>
          <p:cNvSpPr/>
          <p:nvPr/>
        </p:nvSpPr>
        <p:spPr>
          <a:xfrm>
            <a:off x="0" y="5707117"/>
            <a:ext cx="2007476" cy="29429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0264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02804-841C-7044-8608-95ABCE44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400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40C42-3CC5-0D44-B3C9-3033A35D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37"/>
            <a:ext cx="9144000" cy="55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06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1" name="Branch Instruction Design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blt</a:t>
            </a:r>
            <a:r>
              <a:rPr lang="en-US" dirty="0"/>
              <a:t> : </a:t>
            </a:r>
            <a:r>
              <a:rPr lang="en-US" dirty="0" err="1"/>
              <a:t>pseudoinstruction</a:t>
            </a:r>
            <a:endParaRPr dirty="0"/>
          </a:p>
        </p:txBody>
      </p:sp>
      <p:sp>
        <p:nvSpPr>
          <p:cNvPr id="142" name="Why not blt, bge, etc?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Why not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blt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bge</a:t>
            </a:r>
            <a:r>
              <a:t>, etc?</a:t>
            </a:r>
          </a:p>
          <a:p>
            <a:r>
              <a:t>Hardware for &lt;, ≥, … slower than =, ≠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Combining with branch involves more work per instruction, requiring a slower clock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All instructions penalized!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</a:t>
            </a:r>
            <a:r>
              <a:rPr>
                <a:latin typeface="Arial"/>
                <a:ea typeface="Arial"/>
                <a:cs typeface="Arial"/>
                <a:sym typeface="Arial"/>
              </a:rPr>
              <a:t> and </a:t>
            </a:r>
            <a:r>
              <a:t>bne</a:t>
            </a:r>
            <a:r>
              <a:rPr>
                <a:latin typeface="Arial"/>
                <a:ea typeface="Arial"/>
                <a:cs typeface="Arial"/>
                <a:sym typeface="Arial"/>
              </a:rPr>
              <a:t> are the common case</a:t>
            </a:r>
          </a:p>
          <a:p>
            <a:r>
              <a:t>This is a good design compromise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cod4e">
  <a:themeElements>
    <a:clrScheme name="1_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FF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B050"/>
          </a:solidFill>
          <a:prstDash val="solid"/>
          <a:round/>
          <a:tailEnd type="arrow"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od4e">
  <a:themeElements>
    <a:clrScheme name="1_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1045</Words>
  <Application>Microsoft Macintosh PowerPoint</Application>
  <PresentationFormat>On-screen Show (4:3)</PresentationFormat>
  <Paragraphs>197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Arial Black</vt:lpstr>
      <vt:lpstr>Corbel</vt:lpstr>
      <vt:lpstr>Courier</vt:lpstr>
      <vt:lpstr>Courier New</vt:lpstr>
      <vt:lpstr>Helvetica</vt:lpstr>
      <vt:lpstr>Lucida Console</vt:lpstr>
      <vt:lpstr>Symbol</vt:lpstr>
      <vt:lpstr>Times New Roman</vt:lpstr>
      <vt:lpstr>Wingdings</vt:lpstr>
      <vt:lpstr>1_cod4e</vt:lpstr>
      <vt:lpstr>Set-if-Less-Than (slt) instruction</vt:lpstr>
      <vt:lpstr>PowerPoint Presentation</vt:lpstr>
      <vt:lpstr>PowerPoint Presentation</vt:lpstr>
      <vt:lpstr>PowerPoint Presentation</vt:lpstr>
      <vt:lpstr>Signed vs. Unsigned slt</vt:lpstr>
      <vt:lpstr>PowerPoint Presentation</vt:lpstr>
      <vt:lpstr>PowerPoint Presentation</vt:lpstr>
      <vt:lpstr>PowerPoint Presentation</vt:lpstr>
      <vt:lpstr>blt : pseudoinstruction</vt:lpstr>
      <vt:lpstr>PowerPoint Presentation</vt:lpstr>
      <vt:lpstr>PowerPoint Presentation</vt:lpstr>
      <vt:lpstr>slt/sltu : R-format instruction</vt:lpstr>
      <vt:lpstr>MIPS opcode map</vt:lpstr>
      <vt:lpstr>slti/sltiu : I-format instruction</vt:lpstr>
      <vt:lpstr>Compiling Loop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 example</vt:lpstr>
      <vt:lpstr>PowerPoint Presentation</vt:lpstr>
      <vt:lpstr>PowerPoint Presentation</vt:lpstr>
      <vt:lpstr>PowerPoint Presentation</vt:lpstr>
      <vt:lpstr>Representing Addresses in Branches and Jumps</vt:lpstr>
      <vt:lpstr>Representing Branch Target Address</vt:lpstr>
      <vt:lpstr>Branch Addressing</vt:lpstr>
      <vt:lpstr>Jump Addressing</vt:lpstr>
      <vt:lpstr>2.9 Addressing Mode Summary</vt:lpstr>
      <vt:lpstr>Summary of basic instructions</vt:lpstr>
      <vt:lpstr>HW3 : due 10/7 Monday 11:00AM </vt:lpstr>
      <vt:lpstr>PowerPoint Presentation</vt:lpstr>
      <vt:lpstr>Assembler Pseudoinstructions</vt:lpstr>
      <vt:lpstr>Stored Program Computers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MIPS I-format Instructions</dc:title>
  <cp:lastModifiedBy>(소프트웨어전공)임은진</cp:lastModifiedBy>
  <cp:revision>68</cp:revision>
  <dcterms:modified xsi:type="dcterms:W3CDTF">2019-10-07T14:59:18Z</dcterms:modified>
</cp:coreProperties>
</file>